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50_486C3C19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omments/modernComment_15F_F4DF5C2A.xml" ContentType="application/vnd.ms-powerpoint.comments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976" r:id="rId5"/>
    <p:sldMasterId id="2147484046" r:id="rId6"/>
  </p:sldMasterIdLst>
  <p:notesMasterIdLst>
    <p:notesMasterId r:id="rId36"/>
  </p:notesMasterIdLst>
  <p:sldIdLst>
    <p:sldId id="269" r:id="rId7"/>
    <p:sldId id="326" r:id="rId8"/>
    <p:sldId id="327" r:id="rId9"/>
    <p:sldId id="313" r:id="rId10"/>
    <p:sldId id="345" r:id="rId11"/>
    <p:sldId id="330" r:id="rId12"/>
    <p:sldId id="329" r:id="rId13"/>
    <p:sldId id="360" r:id="rId14"/>
    <p:sldId id="333" r:id="rId15"/>
    <p:sldId id="344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9" r:id="rId24"/>
    <p:sldId id="343" r:id="rId25"/>
    <p:sldId id="356" r:id="rId26"/>
    <p:sldId id="355" r:id="rId27"/>
    <p:sldId id="354" r:id="rId28"/>
    <p:sldId id="357" r:id="rId29"/>
    <p:sldId id="359" r:id="rId30"/>
    <p:sldId id="358" r:id="rId31"/>
    <p:sldId id="361" r:id="rId32"/>
    <p:sldId id="351" r:id="rId33"/>
    <p:sldId id="352" r:id="rId34"/>
    <p:sldId id="347" r:id="rId35"/>
  </p:sldIdLst>
  <p:sldSz cx="12192000" cy="6858000"/>
  <p:notesSz cx="6858000" cy="9144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B18376-FB42-4CA6-AF3F-FFA938FFE56C}">
          <p14:sldIdLst>
            <p14:sldId id="269"/>
            <p14:sldId id="326"/>
            <p14:sldId id="327"/>
            <p14:sldId id="313"/>
            <p14:sldId id="345"/>
            <p14:sldId id="330"/>
            <p14:sldId id="329"/>
            <p14:sldId id="360"/>
            <p14:sldId id="333"/>
            <p14:sldId id="344"/>
            <p14:sldId id="334"/>
            <p14:sldId id="335"/>
            <p14:sldId id="336"/>
            <p14:sldId id="337"/>
            <p14:sldId id="338"/>
            <p14:sldId id="339"/>
            <p14:sldId id="340"/>
            <p14:sldId id="349"/>
            <p14:sldId id="343"/>
            <p14:sldId id="356"/>
            <p14:sldId id="355"/>
            <p14:sldId id="354"/>
            <p14:sldId id="357"/>
            <p14:sldId id="359"/>
            <p14:sldId id="358"/>
            <p14:sldId id="361"/>
            <p14:sldId id="351"/>
            <p14:sldId id="352"/>
            <p14:sldId id="3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C73A1A-3A62-AD41-3387-27B1706DF9F1}" name="Dores Cirne" initials="DC" userId="S::dores.cirne@vito.be::9fe129e9-e5bd-4926-bf60-b31fab83a3b6" providerId="AD"/>
  <p188:author id="{DDA5F666-CBA8-0139-553D-B1B5A365EBE7}" name="Janelcy Alferes Castano" initials="JC" userId="S::janelcy.alferescastano@vito.be::34e507a4-e167-4bcc-9433-b905b75f2474" providerId="AD"/>
  <p188:author id="{A3EF5D72-33BD-AD7C-A3D1-72FFC4D6CBB0}" name="Marc Spiller" initials="MS" userId="S::marc.spiller@vito.be::6c49fd31-92a8-4cbd-8fd6-a2325fb8616c" providerId="AD"/>
  <p188:author id="{3D17C480-9A35-2FD3-D58F-788E6A9EADEF}" name="Johan Ceulemans" initials="JC" userId="S::johan.ceulemans@vito.be::e779f609-d536-4c31-bc5b-0312ae3afdcc" providerId="AD"/>
  <p188:author id="{835C03AB-3DA1-F2FD-8BFC-F42FFFDE0C0A}" name="Emilia Liegeois" initials="EL" userId="S::emilia.liegeois@vito.be::e5b6e621-29ad-4539-8ea2-ce009c36b32f" providerId="AD"/>
  <p188:author id="{CEA5A5C6-033D-A97B-698F-D42C80C972CF}" name="Sofie Van Ermen" initials="SV" userId="S::sofie.vanermen@vito.be::1f1ba5f1-6a84-446b-a2f6-13eb97cfd2eb" providerId="AD"/>
  <p188:author id="{DB40DBDF-FA0D-8453-5F42-2ECC2BCD1FD7}" name="Karen Vanderstraeten" initials="KV" userId="S::karen.vanderstraeten@vito.be::0673aa74-7b04-47f2-b916-a98c027cdd9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72A0"/>
    <a:srgbClr val="FFFFFF"/>
    <a:srgbClr val="F2F2F2"/>
    <a:srgbClr val="8DE8FB"/>
    <a:srgbClr val="F8C8CE"/>
    <a:srgbClr val="FFA466"/>
    <a:srgbClr val="9DEDBD"/>
    <a:srgbClr val="F5ABB4"/>
    <a:srgbClr val="75E5A2"/>
    <a:srgbClr val="AEB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98D959-5BDE-8DC1-820C-A91C07001972}" v="454" dt="2026-04-20T08:31:29.239"/>
    <p1510:client id="{2647D1D4-C992-407A-9392-D040D63E75F1}" v="1107" dt="2026-04-20T12:08:05.592"/>
    <p1510:client id="{52F4216C-6B4C-E8C0-93C2-542900AD9582}" v="206" dt="2026-04-20T07:57:15.879"/>
    <p1510:client id="{F5CE66E9-78FA-4910-95B6-4BB1E2B48067}" v="1506" dt="2026-04-20T11:40:03.032"/>
  </p1510:revLst>
</p1510:revInfo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840" autoAdjust="0"/>
  </p:normalViewPr>
  <p:slideViewPr>
    <p:cSldViewPr snapToGrid="0">
      <p:cViewPr>
        <p:scale>
          <a:sx n="66" d="100"/>
          <a:sy n="66" d="100"/>
        </p:scale>
        <p:origin x="1224" y="2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8/10/relationships/authors" Target="author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/Relationships>
</file>

<file path=ppt/comments/modernComment_150_486C3C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9233DA7-FEDF-47E4-B506-573928F672DF}" authorId="{DDA5F666-CBA8-0139-553D-B1B5A365EBE7}" created="2026-04-18T21:22:15.003">
    <pc:sldMkLst xmlns:pc="http://schemas.microsoft.com/office/powerpoint/2013/main/command">
      <pc:docMk/>
      <pc:sldMk cId="1215052825" sldId="336"/>
    </pc:sldMkLst>
    <p188:txBody>
      <a:bodyPr/>
      <a:lstStyle/>
      <a:p>
        <a:r>
          <a:rPr lang="nl-BE"/>
          <a:t>Can you reduce the amount of text in the boxes 1 to 5?</a:t>
        </a:r>
      </a:p>
    </p188:txBody>
  </p188:cm>
</p188:cmLst>
</file>

<file path=ppt/comments/modernComment_15F_F4DF5C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38C4DA-8833-4ED9-8492-954ECC0F5742}" authorId="{DDA5F666-CBA8-0139-553D-B1B5A365EBE7}" created="2026-04-18T23:10:36.112">
    <pc:sldMkLst xmlns:pc="http://schemas.microsoft.com/office/powerpoint/2013/main/command">
      <pc:docMk/>
      <pc:sldMk cId="4108278826" sldId="351"/>
    </pc:sldMkLst>
    <p188:txBody>
      <a:bodyPr/>
      <a:lstStyle/>
      <a:p>
        <a:r>
          <a:rPr lang="nl-BE"/>
          <a:t>No sure about this slide, I think I will remove it...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DC31B-090C-4303-A6BA-DD382259933A}" type="datetimeFigureOut">
              <a:rPr lang="nl-BE" smtClean="0"/>
              <a:t>20/04/2026</a:t>
            </a:fld>
            <a:endParaRPr lang="nl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739C4-C3B6-473A-86C4-4F8F341C6D07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40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7C157-551D-7665-040F-BA61FD16C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2EEC61-A02C-C146-4CB8-3EDB2A8067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BD7570-FF94-DD3C-E21E-7C07E997D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04144-636C-FD8D-97D9-2374757EEF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68DDFB-00A0-46A0-8480-D927AD083A85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331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D3B33-8410-AB23-F3F7-AA85FD73C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1BCCE-DE2E-7B6B-9C2E-0CC6291668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1FC7D-4501-BB61-BAF5-F70A87AC8D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D812A-235A-4F9F-0F7D-C85CB0F75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58434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A1877-C226-AB70-FD5C-249F2161C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83B957-486C-D279-85FC-9D4B8E3F1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89F7CE-9F69-B60E-0532-80B240A8B6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A4584-13BD-B626-AEA2-31F7321CC1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05261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07737-0AFD-3D1B-6196-737C3EC58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0CD17-1E4A-4C8A-8D35-B05B35AF6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450587-31EF-0B77-F969-C8EEE6C30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BD5B5-F709-384A-BDE3-E2D0289D76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3014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02EEE-4120-8C52-5F62-9602EAC94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D4302C-FB65-950C-5FA9-30700D3EFB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A99B22-83B8-7EE4-9EAA-13182349A9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3EFF5F-53ED-C223-417D-8DD70FD2B9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3889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ADA6A-E6AD-BD83-C772-08BEB730B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5120D8-84BB-F1CB-79FF-925A24186F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F72636-202B-0F66-9CEB-D80E12F7B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0CB81-E9BF-3D9B-78E6-E9BF61F9E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3130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239FD-EDF3-CEDC-DAFE-E51B19D43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01ED37-88CB-F1E9-7CE2-4FF8604497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D61839-A2EC-8B9F-FDDC-FC43BB7897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F063B-0578-C511-F314-993743504D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74632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B50CA-4491-0539-3969-359D5EC78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D8A0A-DCCD-6B89-7DEB-48C1FBAAA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1E5DEFC-AE21-3D06-6C3E-D28B2EEA9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C86BC5-47E3-8312-78C7-C7AC4E786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22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28724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23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5319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BB3043-5DF8-899F-20D1-EBD3BA778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43268F-48A8-53C8-6FD0-A4DB2C694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8289D1-1BF7-A857-5396-7671597942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27B0B5-C8EE-A9DD-26E0-FA7C1303A1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0181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4C2A1-060A-4B1E-79BB-15DE4CFB4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3482E9-611C-11DC-156B-C8A92B637D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442E3-FC23-8443-C9E0-0730B80CA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89DA5-DB26-347C-2057-EEA525EBF0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8327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5728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FC3E9-1091-954D-570C-EF68DA842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B49DE6-CC9B-523F-1012-9C8D5F36EC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C813F3-BD00-9AF1-0D2A-54929AFA72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C6631-311D-0BAC-A7A4-12CB9767B0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27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19349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B6AF07-33FC-C568-D42A-CFC05F9FE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B152A0-C803-0286-8007-FCD9D001A5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A74448-0E7A-B78F-70FC-8DE4B8F3E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80A30-9D8E-BEAA-75DD-FD9E06446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7298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FBF35-7D12-004C-512D-6168CBCB5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E7B8E-77CF-F197-596E-0344C1AD11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FADEDF-866D-E5D2-8380-020021C13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D9F9F-85EE-5FA0-3CF4-5BD0792E5C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4776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6EF69-8B63-1FAD-4DBA-BC08DA458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D0498E-536D-9463-D172-456363200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114AB6-2C7E-D807-9AAA-1E929DE53A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FE456A-AE58-3060-6AAE-1ADB407A07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18542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3C074-E555-8AF7-09C4-CA8F7E5FC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17714F-48A2-4F11-C5B3-65662EC16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724D9C-E2E6-D2EE-E707-09C55F5A6E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BBBD4-DA17-C581-7384-F47426F045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9517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11672-B182-FF6B-D230-C7AD9F604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176927-2AB7-F6CF-129A-44B3D80E6C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4803FB-2FF7-503A-7A9C-A715B1D402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7052A-70F1-C864-4AE3-C67CBD921A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06112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45FC45-B951-B2E7-2B6C-68239EFE5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D86CD7-9D3F-B3FC-C231-90973C66C8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B29440-E92E-DEAB-7DA6-D70229919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1670B-8357-8D34-6746-9D5824AE9F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93470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2604B-0D90-2676-4E5F-130C49E88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242972-84C8-2A22-2FCF-424D85F0D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84C32E-9E55-B2F9-DC49-E0E6BF5A60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A4451-E324-2175-FDB3-D591C1B013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88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78E92-4999-A626-9319-9F96D1719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5A5E9F-55DB-A577-3F48-EE7C81FB2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A84DA4-D830-AB85-D98B-F7290A858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EB4330-F120-1396-1E75-1BF4FB2DE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0739C4-C3B6-473A-86C4-4F8F341C6D07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012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5" Type="http://schemas.openxmlformats.org/officeDocument/2006/relationships/image" Target="../media/image54.png"/><Relationship Id="rId4" Type="http://schemas.openxmlformats.org/officeDocument/2006/relationships/image" Target="../media/image65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3.png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1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Layouts/_rels/slideLayout19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80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7.wdp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86.png"/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8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Layouts/_rels/slideLayout2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7.wdp"/><Relationship Id="rId5" Type="http://schemas.openxmlformats.org/officeDocument/2006/relationships/image" Target="../media/image84.png"/><Relationship Id="rId4" Type="http://schemas.openxmlformats.org/officeDocument/2006/relationships/image" Target="../media/image95.png"/></Relationships>
</file>

<file path=ppt/slideLayouts/_rels/slideLayout2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image" Target="../media/image97.sv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10" Type="http://schemas.openxmlformats.org/officeDocument/2006/relationships/image" Target="../media/image104.sv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3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110.png"/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2.wdp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svg"/><Relationship Id="rId2" Type="http://schemas.openxmlformats.org/officeDocument/2006/relationships/image" Target="../media/image111.png"/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90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8.svg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8.sv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Layouts/_rels/slideLayout308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119.png"/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2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130.png"/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Master" Target="../slideMasters/slideMaster3.xml"/><Relationship Id="rId6" Type="http://schemas.microsoft.com/office/2007/relationships/hdphoto" Target="../media/hdphoto26.wdp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Layouts/_rels/slideLayout3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87.png"/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35.png"/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35.png"/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35.png"/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35.png"/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32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35.png"/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135.png"/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13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Layouts/_rels/slideLayout326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135.png"/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2.svg"/><Relationship Id="rId5" Type="http://schemas.openxmlformats.org/officeDocument/2006/relationships/image" Target="../media/image111.png"/><Relationship Id="rId4" Type="http://schemas.openxmlformats.org/officeDocument/2006/relationships/image" Target="../media/image142.png"/></Relationships>
</file>

<file path=ppt/slideLayouts/_rels/slideLayout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1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30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45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0.png"/><Relationship Id="rId4" Type="http://schemas.openxmlformats.org/officeDocument/2006/relationships/image" Target="../media/image33.png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808701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0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545939"/>
            <a:ext cx="9926062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1302212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/ Subtitle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5FF0394-ACB5-48CA-8756-5A458538E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019" y="1117754"/>
            <a:ext cx="10076881" cy="473075"/>
          </a:xfrm>
        </p:spPr>
        <p:txBody>
          <a:bodyPr>
            <a:noAutofit/>
          </a:bodyPr>
          <a:lstStyle>
            <a:lvl1pPr>
              <a:defRPr sz="2000" cap="none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25B43D-EAFA-461C-90BE-1ACFE3EF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019" y="238036"/>
            <a:ext cx="10076120" cy="86730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46311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182">
          <p15:clr>
            <a:srgbClr val="FBAE40"/>
          </p15:clr>
        </p15:guide>
        <p15:guide id="4" pos="131">
          <p15:clr>
            <a:srgbClr val="FBAE40"/>
          </p15:clr>
        </p15:guide>
        <p15:guide id="5" pos="7537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109894-3F29-4C3F-8CAF-BCD408C85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0FC3B1-4998-4F4A-B06E-A8357319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E41FDD-2144-4891-ADAB-686DABDD5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9139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626332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031810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410111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0654485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028889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495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1"/>
            <a:ext cx="6172200" cy="4912948"/>
          </a:xfrm>
        </p:spPr>
        <p:txBody>
          <a:bodyPr anchor="ctr"/>
          <a:lstStyle>
            <a:lvl1pPr marL="449263" indent="-449263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63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0597424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832279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29523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08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892493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72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51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D7109-2CC1-4297-3123-34263F1CCF44}"/>
              </a:ext>
            </a:extLst>
          </p:cNvPr>
          <p:cNvSpPr txBox="1"/>
          <p:nvPr/>
        </p:nvSpPr>
        <p:spPr>
          <a:xfrm>
            <a:off x="538480" y="71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endParaRPr lang="en-GB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15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5605148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960775"/>
            <a:ext cx="5244935" cy="4054082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7A12F-59E8-9F4A-B73B-3507225CF02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494123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6312186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960774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8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EA983-8DBE-614C-9789-CCFDE53485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57767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4"/>
            <a:ext cx="4808843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0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179135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866900"/>
            <a:ext cx="9926062" cy="4148138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1779260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009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10443734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1228148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5641019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611984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E5BF-4822-5C4A-9978-5C832A365D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7059570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6292090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F6FB2-284E-904E-8C42-029BDAF585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846695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4948962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2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032229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545939"/>
            <a:ext cx="9926062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4106620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621470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8594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843211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2218880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7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0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495236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65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7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4" y="1355168"/>
            <a:ext cx="7216540" cy="4147663"/>
          </a:xfrm>
        </p:spPr>
        <p:txBody>
          <a:bodyPr anchor="ctr">
            <a:normAutofit/>
          </a:bodyPr>
          <a:lstStyle>
            <a:lvl1pPr marL="271463" indent="-271463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45720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/>
        </p:nvGrpSpPr>
        <p:grpSpPr>
          <a:xfrm>
            <a:off x="0" y="-1"/>
            <a:ext cx="10646006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25270910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1412" y="6097520"/>
            <a:ext cx="1761425" cy="524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8321040" y="6267551"/>
            <a:ext cx="381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vito.be/kennispunt-water</a:t>
            </a:r>
          </a:p>
        </p:txBody>
      </p:sp>
    </p:spTree>
    <p:extLst>
      <p:ext uri="{BB962C8B-B14F-4D97-AF65-F5344CB8AC3E}">
        <p14:creationId xmlns:p14="http://schemas.microsoft.com/office/powerpoint/2010/main" val="2823672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tx2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tx2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0901" y="6259202"/>
            <a:ext cx="1394783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9182101" y="6305510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tx2"/>
                </a:solidFill>
              </a:rPr>
              <a:t>vito.be/kennispunt-water</a:t>
            </a:r>
          </a:p>
        </p:txBody>
      </p:sp>
    </p:spTree>
    <p:extLst>
      <p:ext uri="{BB962C8B-B14F-4D97-AF65-F5344CB8AC3E}">
        <p14:creationId xmlns:p14="http://schemas.microsoft.com/office/powerpoint/2010/main" val="1177534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0C1D48E8-7022-C64B-CE00-53CDCE334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412" y="6097520"/>
            <a:ext cx="1761425" cy="5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45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pter Screen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0901" y="6259202"/>
            <a:ext cx="1394783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7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823" y="6250632"/>
            <a:ext cx="1394783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9144000" y="6250632"/>
            <a:ext cx="325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tx2"/>
                </a:solidFill>
              </a:rPr>
              <a:t>vito.be/kennispunt-water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9232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946677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1589454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271987" y="555492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8057" y="1718727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  <p:pic>
        <p:nvPicPr>
          <p:cNvPr id="2" name="Picture 11">
            <a:extLst>
              <a:ext uri="{FF2B5EF4-FFF2-40B4-BE49-F238E27FC236}">
                <a16:creationId xmlns:a16="http://schemas.microsoft.com/office/drawing/2014/main" id="{EC9C8D8C-23AE-73A0-6D58-82C019FF94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1412" y="6097520"/>
            <a:ext cx="1761425" cy="5248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756D34-7B7D-8EE9-3DA3-8B1258541A6C}"/>
              </a:ext>
            </a:extLst>
          </p:cNvPr>
          <p:cNvSpPr txBox="1"/>
          <p:nvPr userDrawn="1"/>
        </p:nvSpPr>
        <p:spPr>
          <a:xfrm>
            <a:off x="7620000" y="6099911"/>
            <a:ext cx="409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vito.be/kennispunt-water</a:t>
            </a:r>
          </a:p>
        </p:txBody>
      </p:sp>
    </p:spTree>
    <p:extLst>
      <p:ext uri="{BB962C8B-B14F-4D97-AF65-F5344CB8AC3E}">
        <p14:creationId xmlns:p14="http://schemas.microsoft.com/office/powerpoint/2010/main" val="3372514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D7109-2CC1-4297-3123-34263F1CCF44}"/>
              </a:ext>
            </a:extLst>
          </p:cNvPr>
          <p:cNvSpPr txBox="1"/>
          <p:nvPr/>
        </p:nvSpPr>
        <p:spPr>
          <a:xfrm>
            <a:off x="538480" y="71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endParaRPr lang="en-GB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76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C3CCD0-A61F-6F34-D672-7043CB07938C}"/>
              </a:ext>
            </a:extLst>
          </p:cNvPr>
          <p:cNvSpPr txBox="1"/>
          <p:nvPr userDrawn="1"/>
        </p:nvSpPr>
        <p:spPr>
          <a:xfrm>
            <a:off x="7620000" y="6099911"/>
            <a:ext cx="409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2"/>
                </a:solidFill>
              </a:rPr>
              <a:t>vito.be/kennispunt-water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210B4DD3-EF23-3555-04F9-03F1AD7182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412" y="6097520"/>
            <a:ext cx="1761425" cy="5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78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creen - with Dei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6296101"/>
      </p:ext>
    </p:extLst>
  </p:cSld>
  <p:clrMapOvr>
    <a:masterClrMapping/>
  </p:clrMapOvr>
  <p:transition spd="slow">
    <p:push/>
  </p:transition>
  <p:extLst>
    <p:ext uri="{DCECCB84-F9BA-43D5-87BE-67443E8EF086}">
      <p15:sldGuideLst xmlns:p15="http://schemas.microsoft.com/office/powerpoint/2012/main">
        <p15:guide id="1" orient="horz" pos="1911">
          <p15:clr>
            <a:srgbClr val="FBAE40"/>
          </p15:clr>
        </p15:guide>
        <p15:guide id="2" pos="793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781081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4141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5964367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122367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008618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308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1"/>
            <a:ext cx="6172200" cy="4912948"/>
          </a:xfrm>
        </p:spPr>
        <p:txBody>
          <a:bodyPr anchor="ctr"/>
          <a:lstStyle>
            <a:lvl1pPr marL="449263" indent="-449263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63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47165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42773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36003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1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4059989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1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D7109-2CC1-4297-3123-34263F1CCF44}"/>
              </a:ext>
            </a:extLst>
          </p:cNvPr>
          <p:cNvSpPr txBox="1"/>
          <p:nvPr/>
        </p:nvSpPr>
        <p:spPr>
          <a:xfrm>
            <a:off x="538480" y="71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endParaRPr lang="en-GB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41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5605148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960775"/>
            <a:ext cx="5244935" cy="4054082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7A12F-59E8-9F4A-B73B-3507225CF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284150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6312186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960774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8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EA983-8DBE-614C-9789-CCFDE5348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744376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4"/>
            <a:ext cx="4808843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0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114256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866900"/>
            <a:ext cx="9926062" cy="4148138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33415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10443734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803388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5605148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960775"/>
            <a:ext cx="5244935" cy="4054082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7A12F-59E8-9F4A-B73B-3507225CF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884368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5641019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611984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E5BF-4822-5C4A-9978-5C832A365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530961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6292090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F6FB2-284E-904E-8C42-029BDAF58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714390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4948962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2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54396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545939"/>
            <a:ext cx="9926062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3844278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561927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65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024451705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363854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7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0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96440510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7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4" y="1355168"/>
            <a:ext cx="7216540" cy="4147663"/>
          </a:xfrm>
        </p:spPr>
        <p:txBody>
          <a:bodyPr anchor="ctr">
            <a:normAutofit/>
          </a:bodyPr>
          <a:lstStyle>
            <a:lvl1pPr marL="271463" indent="-271463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30124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6312186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960774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8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EA983-8DBE-614C-9789-CCFDE5348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2338212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414124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5964367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1223670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008618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2308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1"/>
            <a:ext cx="6172200" cy="4912948"/>
          </a:xfrm>
        </p:spPr>
        <p:txBody>
          <a:bodyPr anchor="ctr"/>
          <a:lstStyle>
            <a:lvl1pPr marL="449263" indent="-449263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63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471651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42773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91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4059989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8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4"/>
            <a:ext cx="4808843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0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115189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231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D7109-2CC1-4297-3123-34263F1CCF44}"/>
              </a:ext>
            </a:extLst>
          </p:cNvPr>
          <p:cNvSpPr txBox="1"/>
          <p:nvPr/>
        </p:nvSpPr>
        <p:spPr>
          <a:xfrm>
            <a:off x="538480" y="71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endParaRPr lang="en-GB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141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5605148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960775"/>
            <a:ext cx="5244935" cy="4054082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7A12F-59E8-9F4A-B73B-3507225CF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2841507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6312186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960774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8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EA983-8DBE-614C-9789-CCFDE5348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744376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4"/>
            <a:ext cx="4808843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0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114256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866900"/>
            <a:ext cx="9926062" cy="4148138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334150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10443734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803388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5641019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611984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E5BF-4822-5C4A-9978-5C832A365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5309613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6292090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F6FB2-284E-904E-8C42-029BDAF58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714390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4948962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2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54396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866900"/>
            <a:ext cx="9926062" cy="4148138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3066747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545939"/>
            <a:ext cx="9926062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3844278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561927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2653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02445170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93638543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7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0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9644051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7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4" y="1355168"/>
            <a:ext cx="7216540" cy="4147663"/>
          </a:xfrm>
        </p:spPr>
        <p:txBody>
          <a:bodyPr anchor="ctr">
            <a:normAutofit/>
          </a:bodyPr>
          <a:lstStyle>
            <a:lvl1pPr marL="271463" indent="-271463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30124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/>
        </p:nvGrpSpPr>
        <p:grpSpPr>
          <a:xfrm>
            <a:off x="0" y="-1"/>
            <a:ext cx="10646006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84603258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0"/>
            <a:ext cx="10299779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6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6" y="3602039"/>
            <a:ext cx="6267369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6" y="4512439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072803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1" y="2784268"/>
            <a:ext cx="4383660" cy="128946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225068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320820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10443734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191624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1" y="2784268"/>
            <a:ext cx="4383660" cy="1289464"/>
          </a:xfr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00046541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6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6" y="3602039"/>
            <a:ext cx="6267369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6" y="4512439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997339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5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5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9"/>
            <a:ext cx="5166163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9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334403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2"/>
            <a:ext cx="6172200" cy="4912948"/>
          </a:xfrm>
        </p:spPr>
        <p:txBody>
          <a:bodyPr anchor="ctr"/>
          <a:lstStyle>
            <a:lvl1pPr marL="449251" indent="-449251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51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262922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936652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27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0522666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21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37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D7109-2CC1-4297-3123-34263F1CCF44}"/>
              </a:ext>
            </a:extLst>
          </p:cNvPr>
          <p:cNvSpPr txBox="1"/>
          <p:nvPr/>
        </p:nvSpPr>
        <p:spPr>
          <a:xfrm>
            <a:off x="538482" y="71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endParaRPr lang="en-GB" sz="1800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769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5641019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611984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E5BF-4822-5C4A-9978-5C832A365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875075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5"/>
            <a:ext cx="10478905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105262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5"/>
            <a:ext cx="5605148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1960775"/>
            <a:ext cx="5244935" cy="405408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7A12F-59E8-9F4A-B73B-3507225CF0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476975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5"/>
            <a:ext cx="6312187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3" y="1960775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9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EA983-8DBE-614C-9789-CCFDE5348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91435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5"/>
            <a:ext cx="4808843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1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318873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6" y="1866900"/>
            <a:ext cx="9926063" cy="414813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9931234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3"/>
            <a:ext cx="10443735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547075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520043"/>
            <a:ext cx="5641019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1611985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E5BF-4822-5C4A-9978-5C832A365D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601100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520043"/>
            <a:ext cx="6292091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3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F6FB2-284E-904E-8C42-029BDAF58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424926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520043"/>
            <a:ext cx="4948963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3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380759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6" y="1545940"/>
            <a:ext cx="9926063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1951397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6292090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F6FB2-284E-904E-8C42-029BDAF58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838605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5420403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60" y="3748177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9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7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1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5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2433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5" y="6259224"/>
            <a:ext cx="1412939" cy="4156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87729929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5" y="6259224"/>
            <a:ext cx="1412939" cy="415619"/>
          </a:xfr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401778072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9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1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95011470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8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5" y="1355170"/>
            <a:ext cx="7216540" cy="4147663"/>
          </a:xfrm>
        </p:spPr>
        <p:txBody>
          <a:bodyPr anchor="ctr">
            <a:normAutofit/>
          </a:bodyPr>
          <a:lstStyle>
            <a:lvl1pPr marL="271456" indent="-271456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34330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/>
        </p:nvGrpSpPr>
        <p:grpSpPr>
          <a:xfrm>
            <a:off x="1" y="-1"/>
            <a:ext cx="10646007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6" y="1736727"/>
            <a:ext cx="5569525" cy="123758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6" y="3635079"/>
            <a:ext cx="4340001" cy="1046163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77135877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tekst standa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B0FA7414-C0F8-470A-BF64-596A2443485A}"/>
              </a:ext>
            </a:extLst>
          </p:cNvPr>
          <p:cNvGrpSpPr/>
          <p:nvPr userDrawn="1"/>
        </p:nvGrpSpPr>
        <p:grpSpPr>
          <a:xfrm>
            <a:off x="10672836" y="2"/>
            <a:ext cx="1519165" cy="7017828"/>
            <a:chOff x="7733497" y="2"/>
            <a:chExt cx="1139374" cy="526337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07A61C9-A57C-4CBB-9792-40F6A218B2D1}"/>
                </a:ext>
              </a:extLst>
            </p:cNvPr>
            <p:cNvGrpSpPr/>
            <p:nvPr userDrawn="1"/>
          </p:nvGrpSpPr>
          <p:grpSpPr>
            <a:xfrm rot="16200000" flipH="1">
              <a:off x="5671498" y="2062001"/>
              <a:ext cx="5263371" cy="1139374"/>
              <a:chOff x="-1" y="4553369"/>
              <a:chExt cx="1844042" cy="408487"/>
            </a:xfrm>
            <a:solidFill>
              <a:srgbClr val="3680B3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952D8D2-D37B-4104-924E-58890519E72E}"/>
                  </a:ext>
                </a:extLst>
              </p:cNvPr>
              <p:cNvSpPr/>
              <p:nvPr userDrawn="1"/>
            </p:nvSpPr>
            <p:spPr>
              <a:xfrm>
                <a:off x="0" y="4711548"/>
                <a:ext cx="1844041" cy="250308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3680B3"/>
                  </a:solidFill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AD285BB9-3ABA-4CBD-B2A7-B9B1BDDC2BE8}"/>
                  </a:ext>
                </a:extLst>
              </p:cNvPr>
              <p:cNvGrpSpPr/>
              <p:nvPr userDrawn="1"/>
            </p:nvGrpSpPr>
            <p:grpSpPr>
              <a:xfrm>
                <a:off x="-1" y="4553369"/>
                <a:ext cx="1844041" cy="367529"/>
                <a:chOff x="-1" y="4581112"/>
                <a:chExt cx="1844041" cy="367529"/>
              </a:xfrm>
              <a:grpFill/>
            </p:grpSpPr>
            <p:pic>
              <p:nvPicPr>
                <p:cNvPr id="31" name="Graphic 30">
                  <a:extLst>
                    <a:ext uri="{FF2B5EF4-FFF2-40B4-BE49-F238E27FC236}">
                      <a16:creationId xmlns:a16="http://schemas.microsoft.com/office/drawing/2014/main" id="{026B3A54-32F5-4D1B-B505-C8CC52D6C870}"/>
                    </a:ext>
                  </a:extLst>
                </p:cNvPr>
                <p:cNvPicPr>
                  <a:picLocks noChangeAspect="1"/>
                </p:cNvPicPr>
                <p:nvPr userDrawn="1"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 l="21089" t="1" r="17176" b="-24489"/>
                <a:stretch/>
              </p:blipFill>
              <p:spPr>
                <a:xfrm>
                  <a:off x="-1" y="4581112"/>
                  <a:ext cx="1844041" cy="367529"/>
                </a:xfrm>
                <a:prstGeom prst="rect">
                  <a:avLst/>
                </a:prstGeom>
              </p:spPr>
            </p:pic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FAAE1F7F-8E54-4DB4-AD85-E9B528DBCAFC}"/>
                    </a:ext>
                  </a:extLst>
                </p:cNvPr>
                <p:cNvSpPr/>
                <p:nvPr userDrawn="1"/>
              </p:nvSpPr>
              <p:spPr>
                <a:xfrm>
                  <a:off x="110024" y="4723747"/>
                  <a:ext cx="793516" cy="40982"/>
                </a:xfrm>
                <a:prstGeom prst="ellipse">
                  <a:avLst/>
                </a:prstGeom>
                <a:grpFill/>
                <a:ln>
                  <a:solidFill>
                    <a:srgbClr val="3680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 sz="240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29D0C6CE-C9F4-448E-8536-12B7F9730C26}"/>
                    </a:ext>
                  </a:extLst>
                </p:cNvPr>
                <p:cNvSpPr/>
                <p:nvPr userDrawn="1"/>
              </p:nvSpPr>
              <p:spPr>
                <a:xfrm>
                  <a:off x="738615" y="4700698"/>
                  <a:ext cx="1073745" cy="118886"/>
                </a:xfrm>
                <a:prstGeom prst="ellipse">
                  <a:avLst/>
                </a:prstGeom>
                <a:grpFill/>
                <a:ln>
                  <a:solidFill>
                    <a:srgbClr val="3680B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BE" sz="2400"/>
                </a:p>
              </p:txBody>
            </p:sp>
          </p:grpSp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50E00A-D0F8-4373-8477-5277C81B6A41}"/>
                </a:ext>
              </a:extLst>
            </p:cNvPr>
            <p:cNvSpPr/>
            <p:nvPr userDrawn="1"/>
          </p:nvSpPr>
          <p:spPr>
            <a:xfrm rot="16200000">
              <a:off x="8041138" y="2304072"/>
              <a:ext cx="909209" cy="50557"/>
            </a:xfrm>
            <a:prstGeom prst="rect">
              <a:avLst/>
            </a:prstGeom>
            <a:solidFill>
              <a:srgbClr val="3680B3"/>
            </a:solidFill>
            <a:ln>
              <a:solidFill>
                <a:srgbClr val="3680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2400"/>
            </a:p>
          </p:txBody>
        </p:sp>
      </p:grpSp>
      <p:sp>
        <p:nvSpPr>
          <p:cNvPr id="11" name="Titel 1"/>
          <p:cNvSpPr>
            <a:spLocks noGrp="1"/>
          </p:cNvSpPr>
          <p:nvPr userDrawn="1">
            <p:ph type="title"/>
          </p:nvPr>
        </p:nvSpPr>
        <p:spPr>
          <a:xfrm>
            <a:off x="519419" y="1002137"/>
            <a:ext cx="11040972" cy="505148"/>
          </a:xfrm>
          <a:prstGeom prst="roundRect">
            <a:avLst/>
          </a:prstGeom>
          <a:noFill/>
          <a:ln>
            <a:noFill/>
          </a:ln>
        </p:spPr>
        <p:txBody>
          <a:bodyPr lIns="108000" tIns="43200" rIns="108000" bIns="43200"/>
          <a:lstStyle>
            <a:lvl1pPr algn="l">
              <a:defRPr sz="2400">
                <a:solidFill>
                  <a:srgbClr val="F4BD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13" name="Slide Number Placeholder 12"/>
          <p:cNvSpPr>
            <a:spLocks noGrp="1"/>
          </p:cNvSpPr>
          <p:nvPr userDrawn="1">
            <p:ph type="sldNum" sz="quarter" idx="18"/>
          </p:nvPr>
        </p:nvSpPr>
        <p:spPr/>
        <p:txBody>
          <a:bodyPr/>
          <a:lstStyle>
            <a:lvl1pPr>
              <a:defRPr sz="1200" i="0">
                <a:solidFill>
                  <a:schemeClr val="bg1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 userDrawn="1">
            <p:ph sz="quarter" idx="19"/>
          </p:nvPr>
        </p:nvSpPr>
        <p:spPr>
          <a:xfrm>
            <a:off x="527217" y="1710460"/>
            <a:ext cx="11137569" cy="1424981"/>
          </a:xfrm>
        </p:spPr>
        <p:txBody>
          <a:bodyPr/>
          <a:lstStyle>
            <a:lvl1pPr marL="228589" indent="-228589">
              <a:buClr>
                <a:srgbClr val="3680B3"/>
              </a:buClr>
              <a:buFont typeface="Wingdings" panose="05000000000000000000" pitchFamily="2" charset="2"/>
              <a:buChar char="§"/>
              <a:defRPr sz="2400">
                <a:solidFill>
                  <a:srgbClr val="333132"/>
                </a:solidFill>
              </a:defRPr>
            </a:lvl1pPr>
            <a:lvl2pPr marL="480460" indent="-245521">
              <a:buClr>
                <a:srgbClr val="3680B3"/>
              </a:buClr>
              <a:buFont typeface="Wingdings" panose="05000000000000000000" pitchFamily="2" charset="2"/>
              <a:buChar char="§"/>
              <a:defRPr sz="2133">
                <a:solidFill>
                  <a:srgbClr val="333132"/>
                </a:solidFill>
              </a:defRPr>
            </a:lvl2pPr>
            <a:lvl3pPr marL="715397" indent="-237055">
              <a:buClr>
                <a:srgbClr val="3680B3"/>
              </a:buClr>
              <a:buFont typeface="Wingdings" panose="05000000000000000000" pitchFamily="2" charset="2"/>
              <a:buChar char="§"/>
              <a:defRPr sz="1867">
                <a:solidFill>
                  <a:srgbClr val="333132"/>
                </a:solidFill>
              </a:defRPr>
            </a:lvl3pPr>
            <a:lvl4pPr marL="958803" indent="-249754">
              <a:buClr>
                <a:srgbClr val="3680B3"/>
              </a:buClr>
              <a:buFont typeface="Wingdings" panose="05000000000000000000" pitchFamily="2" charset="2"/>
              <a:buChar char="§"/>
              <a:defRPr sz="1600">
                <a:solidFill>
                  <a:srgbClr val="333132"/>
                </a:solidFill>
              </a:defRPr>
            </a:lvl4pPr>
            <a:lvl5pPr marL="480460" indent="-120645">
              <a:buFont typeface="Wingdings" panose="05000000000000000000" pitchFamily="2" charset="2"/>
              <a:buChar char="§"/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48964B-A9C2-40E3-BFFA-3984672CE6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1" y="-13007"/>
            <a:ext cx="1579415" cy="86346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7607C80-3F8B-4CCA-BE76-78CF53CD722E}"/>
              </a:ext>
            </a:extLst>
          </p:cNvPr>
          <p:cNvGrpSpPr/>
          <p:nvPr userDrawn="1"/>
        </p:nvGrpSpPr>
        <p:grpSpPr>
          <a:xfrm>
            <a:off x="2" y="6227578"/>
            <a:ext cx="2458721" cy="790252"/>
            <a:chOff x="0" y="4553371"/>
            <a:chExt cx="1844041" cy="59268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E67527-8703-487F-A182-F33F195A4BD2}"/>
                </a:ext>
              </a:extLst>
            </p:cNvPr>
            <p:cNvSpPr/>
            <p:nvPr userDrawn="1"/>
          </p:nvSpPr>
          <p:spPr>
            <a:xfrm>
              <a:off x="0" y="4711548"/>
              <a:ext cx="1844041" cy="434512"/>
            </a:xfrm>
            <a:prstGeom prst="rect">
              <a:avLst/>
            </a:prstGeom>
            <a:solidFill>
              <a:srgbClr val="F4B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3680B3"/>
                </a:solidFill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8B6C14D-23A7-406E-9E5D-2BCCF9AAC9E9}"/>
                </a:ext>
              </a:extLst>
            </p:cNvPr>
            <p:cNvGrpSpPr/>
            <p:nvPr userDrawn="1"/>
          </p:nvGrpSpPr>
          <p:grpSpPr>
            <a:xfrm>
              <a:off x="0" y="4553371"/>
              <a:ext cx="1844041" cy="273948"/>
              <a:chOff x="0" y="4581114"/>
              <a:chExt cx="1844041" cy="273948"/>
            </a:xfrm>
          </p:grpSpPr>
          <p:pic>
            <p:nvPicPr>
              <p:cNvPr id="19" name="Graphic 18">
                <a:extLst>
                  <a:ext uri="{FF2B5EF4-FFF2-40B4-BE49-F238E27FC236}">
                    <a16:creationId xmlns:a16="http://schemas.microsoft.com/office/drawing/2014/main" id="{95ED64D7-187B-48B5-B7B2-57196CFFD3B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21089" t="1" r="17176" b="7208"/>
              <a:stretch/>
            </p:blipFill>
            <p:spPr>
              <a:xfrm>
                <a:off x="0" y="4581114"/>
                <a:ext cx="1844041" cy="273948"/>
              </a:xfrm>
              <a:prstGeom prst="rect">
                <a:avLst/>
              </a:prstGeom>
            </p:spPr>
          </p:pic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97F6171-08C2-420D-BB92-6BB2B3AE08FC}"/>
                  </a:ext>
                </a:extLst>
              </p:cNvPr>
              <p:cNvSpPr/>
              <p:nvPr userDrawn="1"/>
            </p:nvSpPr>
            <p:spPr>
              <a:xfrm>
                <a:off x="107505" y="4719159"/>
                <a:ext cx="620725" cy="45719"/>
              </a:xfrm>
              <a:prstGeom prst="ellipse">
                <a:avLst/>
              </a:prstGeom>
              <a:solidFill>
                <a:srgbClr val="F4BD00"/>
              </a:solidFill>
              <a:ln>
                <a:solidFill>
                  <a:srgbClr val="F4B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240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DA48E6D8-A981-43B9-A85C-4765532A2C5F}"/>
                  </a:ext>
                </a:extLst>
              </p:cNvPr>
              <p:cNvSpPr/>
              <p:nvPr userDrawn="1"/>
            </p:nvSpPr>
            <p:spPr>
              <a:xfrm>
                <a:off x="863922" y="4719159"/>
                <a:ext cx="873438" cy="68069"/>
              </a:xfrm>
              <a:prstGeom prst="ellipse">
                <a:avLst/>
              </a:prstGeom>
              <a:solidFill>
                <a:srgbClr val="F4BD00"/>
              </a:solidFill>
              <a:ln>
                <a:solidFill>
                  <a:srgbClr val="F4BD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2400"/>
              </a:p>
            </p:txBody>
          </p:sp>
        </p:grpSp>
      </p:grpSp>
      <p:sp>
        <p:nvSpPr>
          <p:cNvPr id="22" name="Date Placeholder 10">
            <a:extLst>
              <a:ext uri="{FF2B5EF4-FFF2-40B4-BE49-F238E27FC236}">
                <a16:creationId xmlns:a16="http://schemas.microsoft.com/office/drawing/2014/main" id="{BD5A19B6-6C0D-47E2-A380-D362A8649E0C}"/>
              </a:ext>
            </a:extLst>
          </p:cNvPr>
          <p:cNvSpPr>
            <a:spLocks noGrp="1"/>
          </p:cNvSpPr>
          <p:nvPr userDrawn="1">
            <p:ph type="dt" sz="half" idx="15"/>
          </p:nvPr>
        </p:nvSpPr>
        <p:spPr>
          <a:xfrm>
            <a:off x="128089" y="6322253"/>
            <a:ext cx="1164585" cy="237515"/>
          </a:xfrm>
        </p:spPr>
        <p:txBody>
          <a:bodyPr/>
          <a:lstStyle>
            <a:lvl1pPr>
              <a:defRPr i="0">
                <a:solidFill>
                  <a:schemeClr val="bg1"/>
                </a:solidFill>
                <a:latin typeface="ScalaSansPro" panose="020B0504030101020102" pitchFamily="34" charset="0"/>
              </a:defRPr>
            </a:lvl1pPr>
          </a:lstStyle>
          <a:p>
            <a:fld id="{13BE1F17-E642-4A69-96DC-7261FB63DFC3}" type="datetime1">
              <a:rPr lang="nl-BE" smtClean="0"/>
              <a:pPr/>
              <a:t>20/04/2026</a:t>
            </a:fld>
            <a:endParaRPr lang="en-US"/>
          </a:p>
        </p:txBody>
      </p:sp>
      <p:sp>
        <p:nvSpPr>
          <p:cNvPr id="23" name="Footer Placeholder 11">
            <a:extLst>
              <a:ext uri="{FF2B5EF4-FFF2-40B4-BE49-F238E27FC236}">
                <a16:creationId xmlns:a16="http://schemas.microsoft.com/office/drawing/2014/main" id="{CA26A5F9-C80C-4430-AF61-FF73D161FD57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>
          <a:xfrm>
            <a:off x="143340" y="6559769"/>
            <a:ext cx="2016224" cy="237515"/>
          </a:xfrm>
        </p:spPr>
        <p:txBody>
          <a:bodyPr/>
          <a:lstStyle>
            <a:lvl1pPr algn="l">
              <a:defRPr i="0">
                <a:solidFill>
                  <a:schemeClr val="bg1"/>
                </a:solidFill>
                <a:latin typeface="ScalaSansPro" panose="020B0504030101020102" pitchFamily="34" charset="0"/>
              </a:defRPr>
            </a:lvl1pPr>
          </a:lstStyle>
          <a:p>
            <a:r>
              <a:rPr lang="en-US"/>
              <a:t>©VITO – Not for distribution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1475A924-9CAA-4A39-B014-5C0343B93E1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31992" y="92989"/>
            <a:ext cx="362397" cy="5248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C8000BB-9BB0-4114-9B4C-952BA8DB61C7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70874" y="-50741"/>
            <a:ext cx="543169" cy="74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1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CA37353-C053-729B-9234-C635BCB575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44537" y="3"/>
            <a:ext cx="8408699" cy="6225308"/>
          </a:xfrm>
          <a:prstGeom prst="rect">
            <a:avLst/>
          </a:prstGeom>
        </p:spPr>
        <p:txBody>
          <a:bodyPr lIns="0" tIns="0" rIns="0" bIns="0" anchor="ctr"/>
          <a:lstStyle>
            <a:lvl1pPr algn="l">
              <a:defRPr sz="6000" b="1" i="0">
                <a:solidFill>
                  <a:srgbClr val="34CA7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70232EC6-E36E-E6AF-CA21-AECE82DDD466}"/>
              </a:ext>
            </a:extLst>
          </p:cNvPr>
          <p:cNvSpPr/>
          <p:nvPr userDrawn="1"/>
        </p:nvSpPr>
        <p:spPr>
          <a:xfrm>
            <a:off x="0" y="6225309"/>
            <a:ext cx="12192000" cy="632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1800" b="0" i="0">
              <a:latin typeface="Helvetica Neue" panose="0200050300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E94553-6FB8-856D-3ACB-5C09B5B1C8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22332" y="6311509"/>
            <a:ext cx="1275661" cy="4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07658"/>
      </p:ext>
    </p:extLst>
  </p:cSld>
  <p:clrMapOvr>
    <a:masterClrMapping/>
  </p:clrMapOvr>
  <p:transition spd="slow">
    <p:push dir="u"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E8B2C2-A902-436F-E5B6-2EAF9B45C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81FE60-9F7A-8C5B-A972-D0FBE6B2A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AD983-EF88-3FB5-1FA4-B7EADB4BE5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" y="5892126"/>
            <a:ext cx="1296100" cy="38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955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4948962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2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781644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3951D8-E4BF-4970-3F7E-B5EC4B05A10E}"/>
              </a:ext>
            </a:extLst>
          </p:cNvPr>
          <p:cNvSpPr/>
          <p:nvPr/>
        </p:nvSpPr>
        <p:spPr>
          <a:xfrm>
            <a:off x="0" y="5238750"/>
            <a:ext cx="12192000" cy="161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70212360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6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1412" y="6097520"/>
            <a:ext cx="176142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8321040" y="6267551"/>
            <a:ext cx="381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vito.be/kennispunt-water</a:t>
            </a:r>
          </a:p>
        </p:txBody>
      </p:sp>
    </p:spTree>
    <p:extLst>
      <p:ext uri="{BB962C8B-B14F-4D97-AF65-F5344CB8AC3E}">
        <p14:creationId xmlns:p14="http://schemas.microsoft.com/office/powerpoint/2010/main" val="181932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tx2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tx2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tx2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0901" y="6259202"/>
            <a:ext cx="1394783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9182101" y="6305510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rgbClr val="788EFE"/>
                </a:solidFill>
              </a:rPr>
              <a:t>vito.be/kennispunt-water</a:t>
            </a:r>
          </a:p>
        </p:txBody>
      </p:sp>
    </p:spTree>
    <p:extLst>
      <p:ext uri="{BB962C8B-B14F-4D97-AF65-F5344CB8AC3E}">
        <p14:creationId xmlns:p14="http://schemas.microsoft.com/office/powerpoint/2010/main" val="3271950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7620000" y="6099911"/>
            <a:ext cx="409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tx2"/>
                </a:solidFill>
              </a:rPr>
              <a:t>vito.be/kennispunt-water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37BB0C13-BCF3-D4D7-C76F-2B96A39121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412" y="6097520"/>
            <a:ext cx="1761425" cy="52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1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412" y="6097520"/>
            <a:ext cx="176142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7620000" y="6099911"/>
            <a:ext cx="409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vito.be/kennispunt-water</a:t>
            </a:r>
          </a:p>
        </p:txBody>
      </p:sp>
    </p:spTree>
    <p:extLst>
      <p:ext uri="{BB962C8B-B14F-4D97-AF65-F5344CB8AC3E}">
        <p14:creationId xmlns:p14="http://schemas.microsoft.com/office/powerpoint/2010/main" val="1369307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412" y="6097520"/>
            <a:ext cx="1761425" cy="5248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1939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0901" y="6259202"/>
            <a:ext cx="1394783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98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50901" y="6259202"/>
            <a:ext cx="1394783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9144000" y="6250632"/>
            <a:ext cx="3254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vito.be/kennispunt-water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tx2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9596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  <a:latin typeface="Avenir Next LT Pro Demi" panose="020B0704020202020204" pitchFamily="34" charset="0"/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</p:spTree>
    <p:extLst>
      <p:ext uri="{BB962C8B-B14F-4D97-AF65-F5344CB8AC3E}">
        <p14:creationId xmlns:p14="http://schemas.microsoft.com/office/powerpoint/2010/main" val="4241231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545939"/>
            <a:ext cx="9926062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307193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412" y="6097520"/>
            <a:ext cx="176142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7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0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373257676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ntact Detail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41412" y="6097520"/>
            <a:ext cx="1761425" cy="5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37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84780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leen titel Bla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309320"/>
            <a:ext cx="2255573" cy="548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75734" y="783068"/>
            <a:ext cx="11040533" cy="485657"/>
          </a:xfrm>
          <a:solidFill>
            <a:schemeClr val="accent1"/>
          </a:solidFill>
        </p:spPr>
        <p:txBody>
          <a:bodyPr lIns="108000" tIns="43200" rIns="108000" bIns="43200"/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30802" y="6405331"/>
            <a:ext cx="1164585" cy="237515"/>
          </a:xfrm>
        </p:spPr>
        <p:txBody>
          <a:bodyPr/>
          <a:lstStyle/>
          <a:p>
            <a:fld id="{B56BE5A0-7120-4EB8-B426-E040380AFBD0}" type="datetime1">
              <a:rPr lang="nl-BE" smtClean="0"/>
              <a:t>20/04/2026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43340" y="6630875"/>
            <a:ext cx="2112235" cy="237515"/>
          </a:xfrm>
        </p:spPr>
        <p:txBody>
          <a:bodyPr/>
          <a:lstStyle/>
          <a:p>
            <a:pPr algn="l"/>
            <a:r>
              <a:rPr lang="en-US"/>
              <a:t>©VITO – Not for distribution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BC19279-DFCC-452D-946A-D5121146A4E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29"/>
            <a:ext cx="1775448" cy="66579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3608747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20-Apr-26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6721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526250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empty with logo">
    <p:bg>
      <p:bgPr>
        <a:solidFill>
          <a:srgbClr val="3680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332752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 userDrawn="1"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98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0B3CEC-D47C-33B5-1CC6-51E5117E3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BC7B-99E0-4959-8B75-0C3963CD921A}" type="datetimeFigureOut">
              <a:rPr lang="fr-CH" smtClean="0"/>
              <a:t>20.04.2026</a:t>
            </a:fld>
            <a:endParaRPr lang="fr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2BC3D-1A1F-9778-9B69-C6001CE93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E90D3-7E7F-0C48-540D-C066E69EC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F4A42-BB76-427B-AC64-EC810A3E9E68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40142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nl-BE" noProof="0"/>
              <a:t>Click </a:t>
            </a:r>
            <a:r>
              <a:rPr lang="nl-BE" noProof="0" err="1"/>
              <a:t>to</a:t>
            </a:r>
            <a:r>
              <a:rPr lang="nl-BE" noProof="0"/>
              <a:t> </a:t>
            </a:r>
            <a:r>
              <a:rPr lang="nl-BE" noProof="0" err="1"/>
              <a:t>edit</a:t>
            </a:r>
            <a:r>
              <a:rPr lang="nl-BE" noProof="0"/>
              <a:t> Master </a:t>
            </a:r>
            <a:r>
              <a:rPr lang="nl-BE" noProof="0" err="1"/>
              <a:t>title</a:t>
            </a:r>
            <a:r>
              <a:rPr lang="nl-BE" noProof="0"/>
              <a:t> </a:t>
            </a:r>
            <a:r>
              <a:rPr lang="nl-BE" noProof="0" err="1"/>
              <a:t>style</a:t>
            </a:r>
            <a:endParaRPr lang="nl-BE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10443734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nl-BE" noProof="0"/>
              <a:t>Click </a:t>
            </a:r>
            <a:r>
              <a:rPr lang="nl-BE" noProof="0" err="1"/>
              <a:t>to</a:t>
            </a:r>
            <a:r>
              <a:rPr lang="nl-BE" noProof="0"/>
              <a:t> </a:t>
            </a:r>
            <a:r>
              <a:rPr lang="nl-BE" noProof="0" err="1"/>
              <a:t>edit</a:t>
            </a:r>
            <a:r>
              <a:rPr lang="nl-BE" noProof="0"/>
              <a:t> Master </a:t>
            </a:r>
            <a:r>
              <a:rPr lang="nl-BE" noProof="0" err="1"/>
              <a:t>text</a:t>
            </a:r>
            <a:r>
              <a:rPr lang="nl-BE" noProof="0"/>
              <a:t> </a:t>
            </a:r>
            <a:r>
              <a:rPr lang="nl-BE" noProof="0" err="1"/>
              <a:t>styles</a:t>
            </a:r>
            <a:endParaRPr lang="nl-BE" noProof="0"/>
          </a:p>
          <a:p>
            <a:pPr lvl="1"/>
            <a:r>
              <a:rPr lang="nl-BE" noProof="0"/>
              <a:t>Second level</a:t>
            </a:r>
          </a:p>
          <a:p>
            <a:pPr lvl="2"/>
            <a:r>
              <a:rPr lang="nl-BE" noProof="0" err="1"/>
              <a:t>Third</a:t>
            </a:r>
            <a:r>
              <a:rPr lang="nl-BE" noProof="0"/>
              <a:t> level</a:t>
            </a:r>
          </a:p>
          <a:p>
            <a:pPr lvl="3"/>
            <a:r>
              <a:rPr lang="nl-BE" noProof="0" err="1"/>
              <a:t>Fourth</a:t>
            </a:r>
            <a:r>
              <a:rPr lang="nl-BE" noProof="0"/>
              <a:t>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0000" y="6300000"/>
            <a:ext cx="1412940" cy="415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7A67C6-A5FD-8638-5BD5-235951FEB2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355" t="-6048" r="-14688" b="-16573"/>
          <a:stretch>
            <a:fillRect/>
          </a:stretch>
        </p:blipFill>
        <p:spPr>
          <a:xfrm>
            <a:off x="360000" y="6120000"/>
            <a:ext cx="1200151" cy="70078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35323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702846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9212275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BE" noProof="0"/>
              <a:t>Title of </a:t>
            </a:r>
            <a:r>
              <a:rPr lang="nl-BE" noProof="0" err="1"/>
              <a:t>the</a:t>
            </a:r>
            <a:r>
              <a:rPr lang="nl-BE" noProof="0"/>
              <a:t> </a:t>
            </a:r>
            <a:r>
              <a:rPr lang="nl-BE" noProof="0" err="1"/>
              <a:t>presentation</a:t>
            </a:r>
            <a:endParaRPr lang="nl-BE" noProof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9212275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BE" noProof="0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921227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nl-BE" noProof="0"/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718195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045001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234289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32038981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13470527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28022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1932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1"/>
            <a:ext cx="6172200" cy="4912948"/>
          </a:xfrm>
        </p:spPr>
        <p:txBody>
          <a:bodyPr anchor="ctr"/>
          <a:lstStyle>
            <a:lvl1pPr marL="449263" indent="-449263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63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547764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806671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11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8861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8664350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163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6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D7109-2CC1-4297-3123-34263F1CCF44}"/>
              </a:ext>
            </a:extLst>
          </p:cNvPr>
          <p:cNvSpPr txBox="1"/>
          <p:nvPr/>
        </p:nvSpPr>
        <p:spPr>
          <a:xfrm>
            <a:off x="538480" y="71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endParaRPr lang="en-GB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527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5304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5605148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960775"/>
            <a:ext cx="5244935" cy="4054082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7A12F-59E8-9F4A-B73B-3507225CF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053329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6312186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960774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8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EA983-8DBE-614C-9789-CCFDE5348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019592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4"/>
            <a:ext cx="4808843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0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051236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866900"/>
            <a:ext cx="9926062" cy="4148138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19432688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10443734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680103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71045911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5641019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611984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E5BF-4822-5C4A-9978-5C832A365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1035386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6292090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F6FB2-284E-904E-8C42-029BDAF58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0720639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4948962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2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667640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545939"/>
            <a:ext cx="9926062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554249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749643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4187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4254554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1622639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7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0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02877412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7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4" y="1355168"/>
            <a:ext cx="7216540" cy="4147663"/>
          </a:xfrm>
        </p:spPr>
        <p:txBody>
          <a:bodyPr anchor="ctr">
            <a:normAutofit/>
          </a:bodyPr>
          <a:lstStyle>
            <a:lvl1pPr marL="271463" indent="-271463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56007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105586760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/>
        </p:nvGrpSpPr>
        <p:grpSpPr>
          <a:xfrm>
            <a:off x="0" y="-1"/>
            <a:ext cx="10646006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53037918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1" y="2784268"/>
            <a:ext cx="4383660" cy="1289464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91047588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1" y="2784268"/>
            <a:ext cx="4383660" cy="1289464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739664499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6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6" y="3602039"/>
            <a:ext cx="6267369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6" y="4512439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 userDrawn="1"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52CDD47-D299-4A31-A124-86509C8020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0525" y="5271797"/>
            <a:ext cx="3797825" cy="23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24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 userDrawn="1"/>
        </p:nvGrpSpPr>
        <p:grpSpPr>
          <a:xfrm>
            <a:off x="242717" y="0"/>
            <a:ext cx="10299779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6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6" y="3602039"/>
            <a:ext cx="6267369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6" y="4512439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 userDrawn="1"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0916063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5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5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9"/>
            <a:ext cx="5166163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9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18C19F8-060E-4193-8E63-B91F6F919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90525" y="5271797"/>
            <a:ext cx="3797825" cy="23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48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2"/>
            <a:ext cx="6172200" cy="4912948"/>
          </a:xfrm>
        </p:spPr>
        <p:txBody>
          <a:bodyPr anchor="ctr"/>
          <a:lstStyle>
            <a:lvl1pPr marL="449251" indent="-449251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51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bg1"/>
                </a:solidFill>
              </a:rPr>
              <a:t>vito.be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E6FF440-7A40-4BC0-A529-BD46F8B46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903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757146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52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114181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7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0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200180973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81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145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89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5"/>
            <a:ext cx="10478905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1E6179-CE9D-FF2E-295E-83372CAFB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64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5"/>
            <a:ext cx="5605148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1960775"/>
            <a:ext cx="5244935" cy="405408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51FF614-FCF5-4457-9DF2-C894F626D1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75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5"/>
            <a:ext cx="6312187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3" y="1960775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9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E4AE1169-FD99-4FA2-9A5C-99E40C94A8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03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5"/>
            <a:ext cx="4808843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1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ECED0A-F5A3-4340-B4B0-98DD44710B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046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6" y="1866900"/>
            <a:ext cx="9926063" cy="414813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187D24-54F4-4744-9508-7AA58638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3"/>
            <a:ext cx="10443735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9A39DE-82CB-4274-B53D-FFC6C938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46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520043"/>
            <a:ext cx="5641019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1611985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7ECA3CCD-846B-4590-9329-EC73855DA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7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3208205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7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4" y="1355168"/>
            <a:ext cx="7216540" cy="4147663"/>
          </a:xfrm>
        </p:spPr>
        <p:txBody>
          <a:bodyPr anchor="ctr">
            <a:normAutofit/>
          </a:bodyPr>
          <a:lstStyle>
            <a:lvl1pPr marL="271463" indent="-271463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7774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520043"/>
            <a:ext cx="6292091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3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99EBF1E-9355-41D6-AE86-67A8784E3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82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520043"/>
            <a:ext cx="4948963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3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4E0F774-22D4-43AA-B33B-DE2B32E50E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038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6" y="1545940"/>
            <a:ext cx="9926063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6D272A-0FEA-4B1A-A8F4-BD2DFAE17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80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658A849-5056-4E4C-AA84-8B1ECC0BE19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306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60" y="3748177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9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9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7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1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5" y="4476823"/>
            <a:ext cx="1638300" cy="983459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5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33"/>
            </a:lvl1pPr>
          </a:lstStyle>
          <a:p>
            <a:pPr lvl="0"/>
            <a:r>
              <a:rPr lang="en-GB"/>
              <a:t> </a:t>
            </a:r>
          </a:p>
        </p:txBody>
      </p:sp>
      <p:pic>
        <p:nvPicPr>
          <p:cNvPr id="33" name="Graphic 32">
            <a:extLst>
              <a:ext uri="{FF2B5EF4-FFF2-40B4-BE49-F238E27FC236}">
                <a16:creationId xmlns:a16="http://schemas.microsoft.com/office/drawing/2014/main" id="{2FAF2DB7-9A82-4635-A97B-DA456319DA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20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7D849FE-5EA4-4083-AEC5-AF66B94F3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0273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5" y="6259224"/>
            <a:ext cx="1412939" cy="415619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56546189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 userDrawn="1"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 userDrawn="1"/>
        </p:nvGrpSpPr>
        <p:grpSpPr>
          <a:xfrm>
            <a:off x="3779989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1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2929571830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8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5" y="1355170"/>
            <a:ext cx="7216540" cy="4147663"/>
          </a:xfrm>
        </p:spPr>
        <p:txBody>
          <a:bodyPr anchor="ctr">
            <a:normAutofit/>
          </a:bodyPr>
          <a:lstStyle>
            <a:lvl1pPr marL="271456" indent="-271456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61727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 userDrawn="1"/>
        </p:nvGrpSpPr>
        <p:grpSpPr>
          <a:xfrm>
            <a:off x="1" y="-1"/>
            <a:ext cx="10646007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6" y="1736727"/>
            <a:ext cx="5569525" cy="123758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6" y="3635079"/>
            <a:ext cx="4340001" cy="1046163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 userDrawn="1"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BF7B1E5-9FD5-454D-AD39-A65B61F57D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0525" y="5271797"/>
            <a:ext cx="3797825" cy="23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78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/>
        </p:nvGrpSpPr>
        <p:grpSpPr>
          <a:xfrm>
            <a:off x="0" y="-1"/>
            <a:ext cx="10646006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72620496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1" y="2784268"/>
            <a:ext cx="4383660" cy="128946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84607867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1" y="2784268"/>
            <a:ext cx="4383660" cy="1289464"/>
          </a:xfr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558988352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6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6" y="3602039"/>
            <a:ext cx="6267369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6" y="4512439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 userDrawn="1"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AC32D6-F15A-4C98-876E-76B20642E8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14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 userDrawn="1"/>
        </p:nvGrpSpPr>
        <p:grpSpPr>
          <a:xfrm>
            <a:off x="242717" y="0"/>
            <a:ext cx="10299779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6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6" y="3602039"/>
            <a:ext cx="6267369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6" y="4512439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 userDrawn="1"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098144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5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5" cy="74433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9"/>
            <a:ext cx="5166163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9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23997F-05C2-46D6-B1E7-BCB88671F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8898928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05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4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4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4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1145966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33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76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987438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9" y="1736728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9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40" y="379413"/>
            <a:ext cx="4340001" cy="10461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6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6" y="1866900"/>
            <a:ext cx="9926063" cy="414813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0187D24-54F4-4744-9508-7AA58638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1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6" y="1545940"/>
            <a:ext cx="9926063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6D272A-0FEA-4B1A-A8F4-BD2DFAE17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658A849-5056-4E4C-AA84-8B1ECC0B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618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5" y="6259224"/>
            <a:ext cx="1412939" cy="415619"/>
          </a:xfr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33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59217626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8" y="6097520"/>
            <a:ext cx="1784355" cy="5248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 userDrawn="1"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 userDrawn="1"/>
        </p:nvGrpSpPr>
        <p:grpSpPr>
          <a:xfrm>
            <a:off x="3779989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1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028408217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8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3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5" y="1355170"/>
            <a:ext cx="7216540" cy="4147663"/>
          </a:xfrm>
        </p:spPr>
        <p:txBody>
          <a:bodyPr anchor="ctr">
            <a:normAutofit/>
          </a:bodyPr>
          <a:lstStyle>
            <a:lvl1pPr marL="271456" indent="-271456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69823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 userDrawn="1"/>
        </p:nvGrpSpPr>
        <p:grpSpPr>
          <a:xfrm>
            <a:off x="1" y="-1"/>
            <a:ext cx="10646007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6" y="1736727"/>
            <a:ext cx="5569525" cy="123758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6" y="3635079"/>
            <a:ext cx="4340001" cy="1046163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 userDrawn="1"/>
        </p:nvSpPr>
        <p:spPr>
          <a:xfrm>
            <a:off x="10289073" y="6099911"/>
            <a:ext cx="1426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BF7B1E5-9FD5-454D-AD39-A65B61F57D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90525" y="5271797"/>
            <a:ext cx="3797825" cy="237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21011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5"/>
            <a:ext cx="10478905" cy="4147663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4" y="1138493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E5AEFA30-58DD-4715-A4DF-5DBB20B51D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85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3"/>
            <a:ext cx="10443735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9A39DE-82CB-4274-B53D-FFC6C938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3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460239985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3"/>
            <a:ext cx="10443735" cy="4494815"/>
          </a:xfrm>
        </p:spPr>
        <p:txBody>
          <a:bodyPr>
            <a:normAutofit/>
          </a:bodyPr>
          <a:lstStyle>
            <a:lvl1pPr marL="271456" indent="-271456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62" indent="-227008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06" indent="-225420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26" indent="-225420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 userDrawn="1"/>
        </p:nvSpPr>
        <p:spPr>
          <a:xfrm>
            <a:off x="10971957" y="6250632"/>
            <a:ext cx="1426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sz="1800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09A39DE-82CB-4274-B53D-FFC6C93877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7003" y="5247252"/>
            <a:ext cx="3798403" cy="237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31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5956478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20198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0960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1"/>
            <a:ext cx="6172200" cy="4912948"/>
          </a:xfrm>
        </p:spPr>
        <p:txBody>
          <a:bodyPr anchor="ctr"/>
          <a:lstStyle>
            <a:lvl1pPr marL="449263" indent="-449263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63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36179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452375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789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1628889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115597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95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065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D7109-2CC1-4297-3123-34263F1CCF44}"/>
              </a:ext>
            </a:extLst>
          </p:cNvPr>
          <p:cNvSpPr txBox="1"/>
          <p:nvPr/>
        </p:nvSpPr>
        <p:spPr>
          <a:xfrm>
            <a:off x="538480" y="71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endParaRPr lang="en-GB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119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44583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5605148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960775"/>
            <a:ext cx="5244935" cy="4054082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7A12F-59E8-9F4A-B73B-3507225CF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737251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6312186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960774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8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EA983-8DBE-614C-9789-CCFDE5348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495999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4"/>
            <a:ext cx="4808843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0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897571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866900"/>
            <a:ext cx="9926062" cy="4148138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1097225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10443734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030221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1230395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5641019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611984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E5BF-4822-5C4A-9978-5C832A365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5950165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6292090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F6FB2-284E-904E-8C42-029BDAF585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899390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4948962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2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519581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545939"/>
            <a:ext cx="9926062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3501859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398031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320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0041490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564914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7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0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1050362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7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4" y="1355168"/>
            <a:ext cx="7216540" cy="4147663"/>
          </a:xfrm>
        </p:spPr>
        <p:txBody>
          <a:bodyPr anchor="ctr">
            <a:normAutofit/>
          </a:bodyPr>
          <a:lstStyle>
            <a:lvl1pPr marL="271463" indent="-271463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823447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045831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/>
        </p:nvGrpSpPr>
        <p:grpSpPr>
          <a:xfrm>
            <a:off x="0" y="-1"/>
            <a:ext cx="10646006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4905332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VITO - confidential  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B4D76F-E98B-8C40-B24E-DBA088A9CE8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1">
                <a:ln>
                  <a:noFill/>
                </a:ln>
                <a:solidFill>
                  <a:srgbClr val="002E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vito.be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69202D8-27BF-0CED-CC0D-032EBFCFB431}"/>
              </a:ext>
            </a:extLst>
          </p:cNvPr>
          <p:cNvSpPr txBox="1"/>
          <p:nvPr userDrawn="1"/>
        </p:nvSpPr>
        <p:spPr>
          <a:xfrm>
            <a:off x="4038600" y="62958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2E5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VITO - confidential  </a:t>
            </a:r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srgbClr val="002E5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27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79C90-2ABC-9044-B12A-55243AA9ECBD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802493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Introscreen for l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/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white surface  -&gt; Insert  -&gt; Picture (light)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2629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troscreen for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ED5B27-55F7-724E-8B45-AA5AAB007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E7BDF4-55DA-7C40-95B8-7EA499D7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811B4-8FE1-5F44-8D05-4A88F62F3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61257"/>
            <a:ext cx="12192000" cy="7119257"/>
          </a:xfrm>
          <a:solidFill>
            <a:schemeClr val="bg1">
              <a:lumMod val="8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 noProof="0"/>
              <a:t>Click the grey surface  -&gt; Insert  -&gt; Picture (dark)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60286E-C4A4-5343-86AD-AE3D28F314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04170" y="2784268"/>
            <a:ext cx="4383660" cy="1289464"/>
          </a:xfr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7453574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43CD00-4249-7241-BECB-D18BD8215A27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907681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83289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1"/>
            <a:ext cx="6172200" cy="4912948"/>
          </a:xfrm>
        </p:spPr>
        <p:txBody>
          <a:bodyPr anchor="ctr"/>
          <a:lstStyle>
            <a:lvl1pPr marL="449263" indent="-449263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63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770269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655656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pter Scree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2A7070D-E964-8C4F-A350-4A6A814CDEF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394362-9E2B-5A40-A5BB-E6C7D6BBCD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63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creen with pic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5684314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5684314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6162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AA77A93-94C7-D64F-8087-DB49B7D39A6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8323" y="0"/>
            <a:ext cx="4983678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on the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29842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pter Screen - Gree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927-9F23-B44D-86A2-438191D36E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BC2C601-C265-1B43-80CE-D7375FD8662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36957208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hapter Screen - Purple">
    <p:bg>
      <p:bgPr>
        <a:solidFill>
          <a:srgbClr val="788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9883471E-F6C9-7C4F-9CEB-B8A0A655F2A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3E94A3-11B9-F74C-A6F0-5DC5B896B1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397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pter Screen - Yellow">
    <p:bg>
      <p:bgPr>
        <a:solidFill>
          <a:srgbClr val="F9C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088FD5-11A1-474E-8EB2-3E43E7D82A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43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hapter Screen - Light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5038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45038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45038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CEEA23A-392D-964A-B7FE-742FB2C735F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7A671E-F0AA-B448-BE6C-09CA0611EF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4FD7109-2CC1-4297-3123-34263F1CCF44}"/>
              </a:ext>
            </a:extLst>
          </p:cNvPr>
          <p:cNvSpPr txBox="1"/>
          <p:nvPr/>
        </p:nvSpPr>
        <p:spPr>
          <a:xfrm>
            <a:off x="538480" y="711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endParaRPr lang="en-GB" err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65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67138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Subtitle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5605148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960775"/>
            <a:ext cx="5244935" cy="4054082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67A12F-59E8-9F4A-B73B-3507225CF0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D85E9DB-29FE-EC40-A9E1-347DE3CBE1C4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911934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Sub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9" y="1867194"/>
            <a:ext cx="6312186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D46833D-AA8A-8D4F-8006-40B94213F4D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960774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C466C9B-088D-8D45-9C71-61166198234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4092918"/>
            <a:ext cx="4525108" cy="1944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FEA983-8DBE-614C-9789-CCFDE5348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8AFB2C-32CF-BD44-88A9-EA2B22C12EBB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2513496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Sub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867194"/>
            <a:ext cx="4808843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E7869743-128B-654A-8DCE-DD71A42FBA70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898650"/>
            <a:ext cx="5486819" cy="4116207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842413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3" name="Table Placeholder 7">
            <a:extLst>
              <a:ext uri="{FF2B5EF4-FFF2-40B4-BE49-F238E27FC236}">
                <a16:creationId xmlns:a16="http://schemas.microsoft.com/office/drawing/2014/main" id="{BFC21DE4-81B4-AF45-812B-48075F4C411B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866900"/>
            <a:ext cx="9926062" cy="4148138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282770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10443734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C98EF9-5793-A74A-AA68-445F763B3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B5D4BE-96CE-B146-96E8-5AFF4FCFD6B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176120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6" y="2624137"/>
            <a:ext cx="3932237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DEE633-E943-A341-94F8-654579D2B77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45125" y="965341"/>
            <a:ext cx="6172200" cy="4912948"/>
          </a:xfrm>
        </p:spPr>
        <p:txBody>
          <a:bodyPr anchor="ctr"/>
          <a:lstStyle>
            <a:lvl1pPr marL="449263" indent="-449263">
              <a:buFont typeface="+mj-lt"/>
              <a:buAutoNum type="arabicPeriod"/>
              <a:tabLst/>
              <a:defRPr sz="2200">
                <a:solidFill>
                  <a:schemeClr val="bg1"/>
                </a:solidFill>
              </a:defRPr>
            </a:lvl1pPr>
            <a:lvl2pPr marL="449263" indent="0">
              <a:buNone/>
              <a:tabLst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629527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,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5641019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277C0D3C-4701-C242-B15C-5DB4A0FFC09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1611984"/>
            <a:ext cx="5244935" cy="4402873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7F3E5BF-4822-5C4A-9978-5C832A365D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99B7960-71E9-B047-A1BF-AA943739DBB0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731877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6292090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6B9CC72C-C902-0F4E-A0F6-A88EF385CC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666892" y="1649843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F310A7-07BB-4D40-963C-3D7EB8AD0C0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66891" y="3942761"/>
            <a:ext cx="4525108" cy="208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6F6FB2-284E-904E-8C42-029BDAF58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5619C19-790A-2942-A71F-67018BBC2556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3355252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8" y="1520042"/>
            <a:ext cx="4948962" cy="4494815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5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Chart Placeholder 9">
            <a:extLst>
              <a:ext uri="{FF2B5EF4-FFF2-40B4-BE49-F238E27FC236}">
                <a16:creationId xmlns:a16="http://schemas.microsoft.com/office/drawing/2014/main" id="{25FF5F77-0C36-C648-97CC-7317D9CA4B1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09881" y="1520042"/>
            <a:ext cx="5486819" cy="4494815"/>
          </a:xfrm>
        </p:spPr>
        <p:txBody>
          <a:bodyPr tIns="468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chart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286882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04237E-6FD3-A74D-8472-EEB0B2B577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166D3-E4BB-9640-BF04-9836D98D39A3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10" name="Table Placeholder 7">
            <a:extLst>
              <a:ext uri="{FF2B5EF4-FFF2-40B4-BE49-F238E27FC236}">
                <a16:creationId xmlns:a16="http://schemas.microsoft.com/office/drawing/2014/main" id="{C20B2B7C-1923-EE4E-A3C6-68B36BDFFB2A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1127125" y="1545939"/>
            <a:ext cx="9926062" cy="4469099"/>
          </a:xfrm>
        </p:spPr>
        <p:txBody>
          <a:bodyPr tIns="288000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GB"/>
              <a:t>Click icon to insert  table</a:t>
            </a:r>
          </a:p>
        </p:txBody>
      </p:sp>
    </p:spTree>
    <p:extLst>
      <p:ext uri="{BB962C8B-B14F-4D97-AF65-F5344CB8AC3E}">
        <p14:creationId xmlns:p14="http://schemas.microsoft.com/office/powerpoint/2010/main" val="2532310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1705815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8E6993C-4425-C344-938D-0C1FC7052A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3158" y="3748178"/>
            <a:ext cx="9877425" cy="72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66FA83F-B333-7F4F-B938-9EB51B5130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417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1243D7-1271-4443-A1A3-D61ADE36B7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1823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C64754B0-73A0-D74A-A2E7-47D53038EF2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08938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/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FF19183-ABF7-854F-A393-30E0C9B1FF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09800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EF5A605-8BB5-E142-A20D-AC83F50A5C8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61653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7325FB54-CCB0-0D47-92B4-1170D2063CA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58059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6C10A245-54AE-A841-BA3B-2BC6B6B5B8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77889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0" name="Text Placeholder 13">
            <a:extLst>
              <a:ext uri="{FF2B5EF4-FFF2-40B4-BE49-F238E27FC236}">
                <a16:creationId xmlns:a16="http://schemas.microsoft.com/office/drawing/2014/main" id="{63C9C43D-ADCF-B449-9067-BAE811640F2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4295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98085A7C-665C-9B4C-8194-E3F78D1754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94125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06DBA024-E318-C040-B6DC-998C557D2A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90531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B0014FD0-E64F-4C45-A6E1-329A4CE030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310361" y="316419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BB96F171-8CB9-6C4E-AD18-831364B41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506767" y="2126363"/>
            <a:ext cx="1638300" cy="983458"/>
          </a:xfrm>
        </p:spPr>
        <p:txBody>
          <a:bodyPr anchor="b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13">
            <a:extLst>
              <a:ext uri="{FF2B5EF4-FFF2-40B4-BE49-F238E27FC236}">
                <a16:creationId xmlns:a16="http://schemas.microsoft.com/office/drawing/2014/main" id="{85FFF75B-3794-7E49-AF19-BF2C771D29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422442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34CF6AF-5661-3E4D-83DB-C15E16D3462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23304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638DB5C9-0165-2B43-971A-AD22AD1129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5435946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43542C71-F6D0-FE4C-AC39-99A6F427CCB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36808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DC40323E-33C7-3348-B410-E2E65DEAE52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449450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22DA1606-0568-4242-9820-9C583D0FB95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250312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1" name="Text Placeholder 13">
            <a:extLst>
              <a:ext uri="{FF2B5EF4-FFF2-40B4-BE49-F238E27FC236}">
                <a16:creationId xmlns:a16="http://schemas.microsoft.com/office/drawing/2014/main" id="{F2D8B01B-F61D-4446-A53C-DD3C3858A5A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462954" y="4476823"/>
            <a:ext cx="1638300" cy="983458"/>
          </a:xfrm>
        </p:spPr>
        <p:txBody>
          <a:bodyPr anchor="t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accent1"/>
                </a:solidFill>
              </a:defRPr>
            </a:lvl1pPr>
            <a:lvl2pPr marL="12700" indent="0" algn="ctr">
              <a:buFontTx/>
              <a:buNone/>
              <a:tabLst/>
              <a:defRPr sz="12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5E7831FC-2811-6346-A2FE-6EB21E476F7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63816" y="3784754"/>
            <a:ext cx="36000" cy="612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9452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screen Pictur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(light)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11762763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Fullscreen Picture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5F6C448-6586-834C-9B17-D15F58B9BB1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  <a:alpha val="78093"/>
            </a:schemeClr>
          </a:solidFill>
        </p:spPr>
        <p:txBody>
          <a:bodyPr tIns="7200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GB"/>
              <a:t>Click icon to insert a picture (dark)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5F8EC50-517F-F84F-B8B9-5240B652E9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1824" y="6259223"/>
            <a:ext cx="1412939" cy="415619"/>
          </a:xfr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9578733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tatem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31B85F-B31A-7242-AE18-96479867B43D}"/>
              </a:ext>
            </a:extLst>
          </p:cNvPr>
          <p:cNvGrpSpPr/>
          <p:nvPr/>
        </p:nvGrpSpPr>
        <p:grpSpPr>
          <a:xfrm>
            <a:off x="3779987" y="521625"/>
            <a:ext cx="5652017" cy="5726267"/>
            <a:chOff x="7306220" y="1109826"/>
            <a:chExt cx="4306745" cy="43633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58616" y="4315366"/>
              <a:ext cx="2643890" cy="115778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69291" y="1109826"/>
              <a:ext cx="1743674" cy="231917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6220" y="1198661"/>
              <a:ext cx="1213185" cy="3240817"/>
            </a:xfrm>
            <a:prstGeom prst="rect">
              <a:avLst/>
            </a:prstGeom>
          </p:spPr>
        </p:pic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1CF03-8A8E-1846-A7BE-8DF1908583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6057" y="1684860"/>
            <a:ext cx="3890963" cy="304360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Quote</a:t>
            </a:r>
          </a:p>
        </p:txBody>
      </p:sp>
    </p:spTree>
    <p:extLst>
      <p:ext uri="{BB962C8B-B14F-4D97-AF65-F5344CB8AC3E}">
        <p14:creationId xmlns:p14="http://schemas.microsoft.com/office/powerpoint/2010/main" val="20253984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clusion - Take-Away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60317-7E91-7246-90E6-A5DAE522A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417" y="2624137"/>
            <a:ext cx="3185988" cy="1600200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CAB6BD-08EB-B740-8326-E11FF8C2DF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46E38-F0C4-8640-B269-678413E0FDA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bg1"/>
                </a:solidFill>
              </a:rPr>
              <a:t>vito.be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3B7159C-7415-8844-A680-A08956B1D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1144" y="1355168"/>
            <a:ext cx="7216540" cy="4147663"/>
          </a:xfrm>
        </p:spPr>
        <p:txBody>
          <a:bodyPr anchor="ctr">
            <a:normAutofit/>
          </a:bodyPr>
          <a:lstStyle>
            <a:lvl1pPr marL="271463" indent="-271463">
              <a:spcBef>
                <a:spcPts val="700"/>
              </a:spcBef>
              <a:buClr>
                <a:schemeClr val="bg1"/>
              </a:buClr>
              <a:buFont typeface="Wingdings" pitchFamily="2" charset="2"/>
              <a:buChar char="§"/>
              <a:tabLst/>
              <a:defRPr sz="2000">
                <a:solidFill>
                  <a:schemeClr val="bg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bg1"/>
              </a:buClr>
              <a:tabLst/>
              <a:defRPr sz="1800">
                <a:solidFill>
                  <a:schemeClr val="bg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bg1"/>
              </a:buClr>
              <a:buFont typeface="System Font Regular"/>
              <a:buChar char="-"/>
              <a:tabLst/>
              <a:defRPr sz="1600">
                <a:solidFill>
                  <a:schemeClr val="bg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bg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bg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4962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creen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6913" y="1736726"/>
            <a:ext cx="5569525" cy="2852737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chapter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3B1BF-C00A-9445-83BF-5E70D95ACA6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56913" y="4589464"/>
            <a:ext cx="5569525" cy="980064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6913" y="379413"/>
            <a:ext cx="4340001" cy="10461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Chapter ##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92CC2D-BEEA-8F43-8793-14CA1E7A0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535FC6F0-E827-F64D-85E9-85F507CFE8D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947065" y="0"/>
            <a:ext cx="5244935" cy="6858000"/>
          </a:xfrm>
          <a:solidFill>
            <a:schemeClr val="bg1">
              <a:lumMod val="95000"/>
            </a:schemeClr>
          </a:solidFill>
        </p:spPr>
        <p:txBody>
          <a:bodyPr tIns="324000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GB"/>
              <a:t>Click icon to insert a picture</a:t>
            </a:r>
          </a:p>
        </p:txBody>
      </p:sp>
    </p:spTree>
    <p:extLst>
      <p:ext uri="{BB962C8B-B14F-4D97-AF65-F5344CB8AC3E}">
        <p14:creationId xmlns:p14="http://schemas.microsoft.com/office/powerpoint/2010/main" val="29578044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46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ntact Detai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FC91BE-06A8-A04E-A4FA-2E17E7FB40BD}"/>
              </a:ext>
            </a:extLst>
          </p:cNvPr>
          <p:cNvGrpSpPr/>
          <p:nvPr/>
        </p:nvGrpSpPr>
        <p:grpSpPr>
          <a:xfrm>
            <a:off x="0" y="-1"/>
            <a:ext cx="10646006" cy="6858001"/>
            <a:chOff x="0" y="-1"/>
            <a:chExt cx="10646006" cy="685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763F73-2594-A343-84CF-3829304795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0094" y="4144510"/>
              <a:ext cx="6634129" cy="27134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75F1567-C7EB-CC44-8B56-485DCE07DD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726" y="-1"/>
              <a:ext cx="4375280" cy="192041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8DF3218-E974-5F4D-85AB-7D1553E152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-1"/>
              <a:ext cx="2883551" cy="4455936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C7AE40-46DE-4946-9D3C-489266BCB0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005" y="1736727"/>
            <a:ext cx="5569525" cy="1237586"/>
          </a:xfrm>
          <a:noFill/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Thank you</a:t>
            </a:r>
            <a:br>
              <a:rPr lang="en-GB"/>
            </a:br>
            <a:r>
              <a:rPr lang="en-GB"/>
              <a:t>Dank u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67F5877-23E7-3840-B406-F2E71B4676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6005" y="3635079"/>
            <a:ext cx="4340001" cy="1046162"/>
          </a:xfrm>
        </p:spPr>
        <p:txBody>
          <a:bodyPr>
            <a:normAutofit/>
          </a:bodyPr>
          <a:lstStyle>
            <a:lvl1pPr marL="0" indent="0"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Contact details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41C00-5DFE-1B46-B878-411155246B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040803-8A02-5C44-9186-CF4BD18FCFF6}"/>
              </a:ext>
            </a:extLst>
          </p:cNvPr>
          <p:cNvSpPr txBox="1"/>
          <p:nvPr/>
        </p:nvSpPr>
        <p:spPr>
          <a:xfrm>
            <a:off x="10289073" y="6099911"/>
            <a:ext cx="1426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en-GB" sz="2400" b="1" noProof="1">
                <a:solidFill>
                  <a:schemeClr val="bg1"/>
                </a:solidFill>
              </a:rPr>
              <a:t>vito.be</a:t>
            </a:r>
          </a:p>
        </p:txBody>
      </p:sp>
    </p:spTree>
    <p:extLst>
      <p:ext uri="{BB962C8B-B14F-4D97-AF65-F5344CB8AC3E}">
        <p14:creationId xmlns:p14="http://schemas.microsoft.com/office/powerpoint/2010/main" val="44526713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BD70FA-116F-4299-AC58-91A40818E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BD678EE6-5AB9-4679-882C-2A2586526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1019" y="2045482"/>
            <a:ext cx="10076120" cy="39176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8887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1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182">
          <p15:clr>
            <a:srgbClr val="FBAE40"/>
          </p15:clr>
        </p15:guide>
        <p15:guide id="4" pos="131">
          <p15:clr>
            <a:srgbClr val="FBAE40"/>
          </p15:clr>
        </p15:guide>
        <p15:guide id="5" pos="7537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g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mplate Image TEMP" hidden="1">
            <a:extLst>
              <a:ext uri="{FF2B5EF4-FFF2-40B4-BE49-F238E27FC236}">
                <a16:creationId xmlns:a16="http://schemas.microsoft.com/office/drawing/2014/main" id="{43D6F5A4-B7C8-4788-B1CD-3A803969CC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BEE1039-A62C-42C0-ADE4-DB43D036A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95544" y="6204478"/>
            <a:ext cx="6675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527A74-2D87-4307-9531-5A57D9647EEB}" type="slidenum">
              <a:rPr lang="nl-BE" smtClean="0"/>
              <a:pPr/>
              <a:t>‹#›</a:t>
            </a:fld>
            <a:endParaRPr lang="nl-BE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BC003533-BC48-439B-A922-F888963D4A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4851" y="6204478"/>
            <a:ext cx="811743" cy="365125"/>
          </a:xfr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BECE69-6D6D-45FE-97AF-CD990EAE32BF}" type="datetime1">
              <a:rPr lang="nl-BE" smtClean="0"/>
              <a:t>20/04/2026</a:t>
            </a:fld>
            <a:endParaRPr lang="nl-BE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1F583E7-15C9-4A51-83EB-9FC4D7B08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16593" y="6204478"/>
            <a:ext cx="4114800" cy="365125"/>
          </a:xfrm>
        </p:spPr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nl-BE"/>
              <a:t>Voettekst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C531524C-A1A5-4485-B21D-E97B5DC3BE3F}"/>
              </a:ext>
            </a:extLst>
          </p:cNvPr>
          <p:cNvSpPr txBox="1"/>
          <p:nvPr userDrawn="1"/>
        </p:nvSpPr>
        <p:spPr>
          <a:xfrm>
            <a:off x="8405793" y="-352283"/>
            <a:ext cx="3775968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333" b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Leeg zonder titel slide</a:t>
            </a:r>
            <a:endParaRPr lang="en-US" sz="1333" b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896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1109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r>
              <a:rPr lang="en-US"/>
              <a:t>© VITO - confidential  </a:t>
            </a: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6BB97-4A46-434A-BFA4-E07824FAC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23" y="6259202"/>
            <a:ext cx="1412940" cy="415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B175C6-1ED0-1442-A78A-E571A3A1401A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69202D8-27BF-0CED-CC0D-032EBFCFB431}"/>
              </a:ext>
            </a:extLst>
          </p:cNvPr>
          <p:cNvSpPr txBox="1"/>
          <p:nvPr userDrawn="1"/>
        </p:nvSpPr>
        <p:spPr>
          <a:xfrm>
            <a:off x="4038600" y="62958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B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© VITO - confidential  </a:t>
            </a:r>
            <a:endParaRPr lang="fr-FR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E2FA6-AB7A-4682-9FED-01C62AEFA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EB6C-6AED-4579-AAA5-D233C0EFE63B}" type="datetimeFigureOut">
              <a:rPr lang="nl-BE" smtClean="0"/>
              <a:t>20/04/2026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C3534-C64C-4A6C-AFED-7DDF2EB50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A13F9-E0E6-47C1-BDC1-00774D990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21EB2-6C15-4BB2-A296-051E1C3F8004}" type="slidenum">
              <a:rPr lang="nl-BE" smtClean="0"/>
              <a:t>‹#›</a:t>
            </a:fld>
            <a:endParaRPr lang="nl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C25038-01F4-47A8-8324-201A2DA883FE}"/>
              </a:ext>
            </a:extLst>
          </p:cNvPr>
          <p:cNvSpPr/>
          <p:nvPr userDrawn="1"/>
        </p:nvSpPr>
        <p:spPr>
          <a:xfrm>
            <a:off x="0" y="0"/>
            <a:ext cx="314324" cy="6858000"/>
          </a:xfrm>
          <a:prstGeom prst="rect">
            <a:avLst/>
          </a:prstGeom>
          <a:solidFill>
            <a:srgbClr val="074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74057"/>
              </a:solidFill>
              <a:latin typeface="Cera Pro" panose="00000400000000000000" pitchFamily="50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9EA091-A902-4844-8811-3E1517F50517}"/>
              </a:ext>
            </a:extLst>
          </p:cNvPr>
          <p:cNvSpPr/>
          <p:nvPr userDrawn="1"/>
        </p:nvSpPr>
        <p:spPr>
          <a:xfrm>
            <a:off x="191159" y="-1"/>
            <a:ext cx="189284" cy="6741197"/>
          </a:xfrm>
          <a:prstGeom prst="rect">
            <a:avLst/>
          </a:prstGeom>
          <a:solidFill>
            <a:srgbClr val="AFD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074057"/>
              </a:solidFill>
              <a:latin typeface="Cera Pro" panose="00000400000000000000" pitchFamily="50" charset="0"/>
            </a:endParaRPr>
          </a:p>
        </p:txBody>
      </p:sp>
      <p:pic>
        <p:nvPicPr>
          <p:cNvPr id="2" name="Picture 1" descr="A group of people icons&#10;&#10;Description automatically generated">
            <a:extLst>
              <a:ext uri="{FF2B5EF4-FFF2-40B4-BE49-F238E27FC236}">
                <a16:creationId xmlns:a16="http://schemas.microsoft.com/office/drawing/2014/main" id="{0E2F6208-E944-1F60-6352-06C2E0E84E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124" y="5331125"/>
            <a:ext cx="1526875" cy="152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85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1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1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3E912-47D0-204E-BE82-9B0B68DB5FF2}"/>
              </a:ext>
            </a:extLst>
          </p:cNvPr>
          <p:cNvSpPr txBox="1"/>
          <p:nvPr/>
        </p:nvSpPr>
        <p:spPr>
          <a:xfrm>
            <a:off x="10971957" y="6250632"/>
            <a:ext cx="142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GB" b="1" noProof="1">
                <a:solidFill>
                  <a:schemeClr val="accent1"/>
                </a:solidFill>
              </a:rPr>
              <a:t>vito.be</a:t>
            </a:r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BC9DF5A6-34F9-03B2-4450-69D0B50A60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90" y="6185343"/>
            <a:ext cx="1195955" cy="35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53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1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1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96E2763F-E7ED-4143-ADAC-67851F8F99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473" y="6250632"/>
            <a:ext cx="1975870" cy="4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571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,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DD6ED-F8F1-144E-9BB9-DBCBA3837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8" y="234501"/>
            <a:ext cx="8538354" cy="881784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5B1B9-1D9F-1D44-9B82-9310CF8FA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7" y="1867194"/>
            <a:ext cx="10478905" cy="4147663"/>
          </a:xfrm>
        </p:spPr>
        <p:txBody>
          <a:bodyPr>
            <a:normAutofit/>
          </a:bodyPr>
          <a:lstStyle>
            <a:lvl1pPr marL="271463" indent="-271463">
              <a:spcBef>
                <a:spcPts val="700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2000">
                <a:solidFill>
                  <a:schemeClr val="accent1"/>
                </a:solidFill>
              </a:defRPr>
            </a:lvl1pPr>
            <a:lvl2pPr marL="498475" indent="-227013">
              <a:spcBef>
                <a:spcPts val="700"/>
              </a:spcBef>
              <a:buClr>
                <a:schemeClr val="accent1"/>
              </a:buClr>
              <a:tabLst/>
              <a:defRPr sz="1800">
                <a:solidFill>
                  <a:schemeClr val="accent1"/>
                </a:solidFill>
              </a:defRPr>
            </a:lvl2pPr>
            <a:lvl3pPr marL="758825" indent="-225425">
              <a:spcBef>
                <a:spcPts val="700"/>
              </a:spcBef>
              <a:buClr>
                <a:schemeClr val="accent1"/>
              </a:buClr>
              <a:buFont typeface="System Font Regular"/>
              <a:buChar char="-"/>
              <a:tabLst/>
              <a:defRPr sz="1600">
                <a:solidFill>
                  <a:schemeClr val="accent1"/>
                </a:solidFill>
              </a:defRPr>
            </a:lvl3pPr>
            <a:lvl4pPr marL="984250" indent="-225425">
              <a:spcBef>
                <a:spcPts val="70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tabLst/>
              <a:defRPr sz="1400">
                <a:solidFill>
                  <a:schemeClr val="accent1"/>
                </a:solidFill>
              </a:defRPr>
            </a:lvl4pPr>
            <a:lvl5pPr>
              <a:buClr>
                <a:schemeClr val="accent5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3FDFC-5640-B844-8A89-1C97A14F0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7104496"/>
            <a:ext cx="2743200" cy="365125"/>
          </a:xfrm>
        </p:spPr>
        <p:txBody>
          <a:bodyPr/>
          <a:lstStyle/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65941-F347-B44E-8D5D-FB7F9F8E0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7104496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139F4-B41C-B14C-B581-6CFBA3FC0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7104496"/>
            <a:ext cx="2743200" cy="365125"/>
          </a:xfrm>
        </p:spPr>
        <p:txBody>
          <a:bodyPr/>
          <a:lstStyle/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EFED67C-E4C0-1A48-9582-F60B9FAA8A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33163" y="1138492"/>
            <a:ext cx="8110837" cy="558217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748317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1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creen - with Deivic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A2E265-BF3E-0346-9265-2879512F926A}"/>
              </a:ext>
            </a:extLst>
          </p:cNvPr>
          <p:cNvGrpSpPr/>
          <p:nvPr/>
        </p:nvGrpSpPr>
        <p:grpSpPr>
          <a:xfrm>
            <a:off x="242717" y="-1"/>
            <a:ext cx="10299778" cy="6882203"/>
            <a:chOff x="242717" y="-1"/>
            <a:chExt cx="10299778" cy="688220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ACDEE2-3919-7C44-935E-48DF3052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59570" y="4494601"/>
              <a:ext cx="6322984" cy="23876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95467B-F804-344E-9224-E143E2C0D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419" y="0"/>
              <a:ext cx="4170076" cy="23748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B18B3FA-39A7-C14B-8464-1E7CEC378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717" y="-1"/>
              <a:ext cx="2901388" cy="4791421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CD6D92E-E486-4CCD-A541-90982FF697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32" y="6247877"/>
            <a:ext cx="1969327" cy="4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AA50-4DB8-474D-8106-48F72F525A1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27125" y="1122363"/>
            <a:ext cx="6267369" cy="2387600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the presentation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FDC020-0DEB-684D-9699-F5F7DBECF8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27125" y="3602039"/>
            <a:ext cx="6267369" cy="7443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Subtitle</a:t>
            </a:r>
            <a:endParaRPr lang="fr-FR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0870B7-099C-6B41-BC26-3741DD67FAF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27125" y="4512438"/>
            <a:ext cx="5161265" cy="8080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Presenter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B97DBE-CE18-664E-B3DE-0B7964E48F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47" y="6097520"/>
            <a:ext cx="1784355" cy="52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71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82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37" Type="http://schemas.openxmlformats.org/officeDocument/2006/relationships/slideLayout" Target="../slideLayouts/slideLayout237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1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slideLayout" Target="../slideLayouts/slideLayout263.xml"/><Relationship Id="rId18" Type="http://schemas.openxmlformats.org/officeDocument/2006/relationships/slideLayout" Target="../slideLayouts/slideLayout268.xml"/><Relationship Id="rId26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53.xml"/><Relationship Id="rId21" Type="http://schemas.openxmlformats.org/officeDocument/2006/relationships/slideLayout" Target="../slideLayouts/slideLayout271.xml"/><Relationship Id="rId7" Type="http://schemas.openxmlformats.org/officeDocument/2006/relationships/slideLayout" Target="../slideLayouts/slideLayout257.xml"/><Relationship Id="rId12" Type="http://schemas.openxmlformats.org/officeDocument/2006/relationships/slideLayout" Target="../slideLayouts/slideLayout262.xml"/><Relationship Id="rId17" Type="http://schemas.openxmlformats.org/officeDocument/2006/relationships/slideLayout" Target="../slideLayouts/slideLayout267.xml"/><Relationship Id="rId25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52.xml"/><Relationship Id="rId16" Type="http://schemas.openxmlformats.org/officeDocument/2006/relationships/slideLayout" Target="../slideLayouts/slideLayout266.xml"/><Relationship Id="rId20" Type="http://schemas.openxmlformats.org/officeDocument/2006/relationships/slideLayout" Target="../slideLayouts/slideLayout270.xml"/><Relationship Id="rId29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24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55.xml"/><Relationship Id="rId15" Type="http://schemas.openxmlformats.org/officeDocument/2006/relationships/slideLayout" Target="../slideLayouts/slideLayout265.xml"/><Relationship Id="rId23" Type="http://schemas.openxmlformats.org/officeDocument/2006/relationships/slideLayout" Target="../slideLayouts/slideLayout273.xml"/><Relationship Id="rId28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60.xml"/><Relationship Id="rId19" Type="http://schemas.openxmlformats.org/officeDocument/2006/relationships/slideLayout" Target="../slideLayouts/slideLayout26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Relationship Id="rId14" Type="http://schemas.openxmlformats.org/officeDocument/2006/relationships/slideLayout" Target="../slideLayouts/slideLayout264.xml"/><Relationship Id="rId22" Type="http://schemas.openxmlformats.org/officeDocument/2006/relationships/slideLayout" Target="../slideLayouts/slideLayout272.xml"/><Relationship Id="rId27" Type="http://schemas.openxmlformats.org/officeDocument/2006/relationships/slideLayout" Target="../slideLayouts/slideLayout277.xml"/><Relationship Id="rId30" Type="http://schemas.openxmlformats.org/officeDocument/2006/relationships/slideLayout" Target="../slideLayouts/slideLayout28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3.xml"/><Relationship Id="rId18" Type="http://schemas.openxmlformats.org/officeDocument/2006/relationships/slideLayout" Target="../slideLayouts/slideLayout298.xml"/><Relationship Id="rId26" Type="http://schemas.openxmlformats.org/officeDocument/2006/relationships/slideLayout" Target="../slideLayouts/slideLayout306.xml"/><Relationship Id="rId39" Type="http://schemas.openxmlformats.org/officeDocument/2006/relationships/slideLayout" Target="../slideLayouts/slideLayout319.xml"/><Relationship Id="rId21" Type="http://schemas.openxmlformats.org/officeDocument/2006/relationships/slideLayout" Target="../slideLayouts/slideLayout301.xml"/><Relationship Id="rId34" Type="http://schemas.openxmlformats.org/officeDocument/2006/relationships/slideLayout" Target="../slideLayouts/slideLayout314.xml"/><Relationship Id="rId42" Type="http://schemas.openxmlformats.org/officeDocument/2006/relationships/slideLayout" Target="../slideLayouts/slideLayout322.xml"/><Relationship Id="rId47" Type="http://schemas.openxmlformats.org/officeDocument/2006/relationships/slideLayout" Target="../slideLayouts/slideLayout327.xml"/><Relationship Id="rId50" Type="http://schemas.openxmlformats.org/officeDocument/2006/relationships/slideLayout" Target="../slideLayouts/slideLayout330.xml"/><Relationship Id="rId7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2.xml"/><Relationship Id="rId16" Type="http://schemas.openxmlformats.org/officeDocument/2006/relationships/slideLayout" Target="../slideLayouts/slideLayout296.xml"/><Relationship Id="rId29" Type="http://schemas.openxmlformats.org/officeDocument/2006/relationships/slideLayout" Target="../slideLayouts/slideLayout309.xml"/><Relationship Id="rId11" Type="http://schemas.openxmlformats.org/officeDocument/2006/relationships/slideLayout" Target="../slideLayouts/slideLayout291.xml"/><Relationship Id="rId24" Type="http://schemas.openxmlformats.org/officeDocument/2006/relationships/slideLayout" Target="../slideLayouts/slideLayout304.xml"/><Relationship Id="rId32" Type="http://schemas.openxmlformats.org/officeDocument/2006/relationships/slideLayout" Target="../slideLayouts/slideLayout312.xml"/><Relationship Id="rId37" Type="http://schemas.openxmlformats.org/officeDocument/2006/relationships/slideLayout" Target="../slideLayouts/slideLayout317.xml"/><Relationship Id="rId40" Type="http://schemas.openxmlformats.org/officeDocument/2006/relationships/slideLayout" Target="../slideLayouts/slideLayout320.xml"/><Relationship Id="rId45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285.xml"/><Relationship Id="rId15" Type="http://schemas.openxmlformats.org/officeDocument/2006/relationships/slideLayout" Target="../slideLayouts/slideLayout295.xml"/><Relationship Id="rId23" Type="http://schemas.openxmlformats.org/officeDocument/2006/relationships/slideLayout" Target="../slideLayouts/slideLayout303.xml"/><Relationship Id="rId28" Type="http://schemas.openxmlformats.org/officeDocument/2006/relationships/slideLayout" Target="../slideLayouts/slideLayout308.xml"/><Relationship Id="rId36" Type="http://schemas.openxmlformats.org/officeDocument/2006/relationships/slideLayout" Target="../slideLayouts/slideLayout316.xml"/><Relationship Id="rId49" Type="http://schemas.openxmlformats.org/officeDocument/2006/relationships/slideLayout" Target="../slideLayouts/slideLayout329.xml"/><Relationship Id="rId10" Type="http://schemas.openxmlformats.org/officeDocument/2006/relationships/slideLayout" Target="../slideLayouts/slideLayout290.xml"/><Relationship Id="rId19" Type="http://schemas.openxmlformats.org/officeDocument/2006/relationships/slideLayout" Target="../slideLayouts/slideLayout299.xml"/><Relationship Id="rId31" Type="http://schemas.openxmlformats.org/officeDocument/2006/relationships/slideLayout" Target="../slideLayouts/slideLayout311.xml"/><Relationship Id="rId44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Relationship Id="rId14" Type="http://schemas.openxmlformats.org/officeDocument/2006/relationships/slideLayout" Target="../slideLayouts/slideLayout294.xml"/><Relationship Id="rId22" Type="http://schemas.openxmlformats.org/officeDocument/2006/relationships/slideLayout" Target="../slideLayouts/slideLayout302.xml"/><Relationship Id="rId27" Type="http://schemas.openxmlformats.org/officeDocument/2006/relationships/slideLayout" Target="../slideLayouts/slideLayout307.xml"/><Relationship Id="rId30" Type="http://schemas.openxmlformats.org/officeDocument/2006/relationships/slideLayout" Target="../slideLayouts/slideLayout310.xml"/><Relationship Id="rId35" Type="http://schemas.openxmlformats.org/officeDocument/2006/relationships/slideLayout" Target="../slideLayouts/slideLayout315.xml"/><Relationship Id="rId43" Type="http://schemas.openxmlformats.org/officeDocument/2006/relationships/slideLayout" Target="../slideLayouts/slideLayout323.xml"/><Relationship Id="rId48" Type="http://schemas.openxmlformats.org/officeDocument/2006/relationships/slideLayout" Target="../slideLayouts/slideLayout328.xml"/><Relationship Id="rId8" Type="http://schemas.openxmlformats.org/officeDocument/2006/relationships/slideLayout" Target="../slideLayouts/slideLayout288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283.xml"/><Relationship Id="rId12" Type="http://schemas.openxmlformats.org/officeDocument/2006/relationships/slideLayout" Target="../slideLayouts/slideLayout292.xml"/><Relationship Id="rId17" Type="http://schemas.openxmlformats.org/officeDocument/2006/relationships/slideLayout" Target="../slideLayouts/slideLayout297.xml"/><Relationship Id="rId25" Type="http://schemas.openxmlformats.org/officeDocument/2006/relationships/slideLayout" Target="../slideLayouts/slideLayout305.xml"/><Relationship Id="rId33" Type="http://schemas.openxmlformats.org/officeDocument/2006/relationships/slideLayout" Target="../slideLayouts/slideLayout313.xml"/><Relationship Id="rId38" Type="http://schemas.openxmlformats.org/officeDocument/2006/relationships/slideLayout" Target="../slideLayouts/slideLayout318.xml"/><Relationship Id="rId46" Type="http://schemas.openxmlformats.org/officeDocument/2006/relationships/slideLayout" Target="../slideLayouts/slideLayout326.xml"/><Relationship Id="rId20" Type="http://schemas.openxmlformats.org/officeDocument/2006/relationships/slideLayout" Target="../slideLayouts/slideLayout300.xml"/><Relationship Id="rId41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E80E1-6DE2-EF4F-8259-C04331CF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860E9-2875-3048-8F34-516E5303C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B9EBE-351E-1B4D-8428-E74BE934E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331D-0054-6146-90B8-DCFD44BD8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13714-254A-2E4E-9377-6080060AA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6388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4582" r:id="rId3"/>
    <p:sldLayoutId id="2147483655" r:id="rId4"/>
    <p:sldLayoutId id="2147483660" r:id="rId5"/>
    <p:sldLayoutId id="2147483682" r:id="rId6"/>
    <p:sldLayoutId id="2147483661" r:id="rId7"/>
    <p:sldLayoutId id="2147483656" r:id="rId8"/>
    <p:sldLayoutId id="2147483662" r:id="rId9"/>
    <p:sldLayoutId id="2147483651" r:id="rId10"/>
    <p:sldLayoutId id="2147483663" r:id="rId11"/>
    <p:sldLayoutId id="2147483664" r:id="rId12"/>
    <p:sldLayoutId id="2147483666" r:id="rId13"/>
    <p:sldLayoutId id="2147483679" r:id="rId14"/>
    <p:sldLayoutId id="2147483650" r:id="rId15"/>
    <p:sldLayoutId id="2147483668" r:id="rId16"/>
    <p:sldLayoutId id="2147483673" r:id="rId17"/>
    <p:sldLayoutId id="2147483675" r:id="rId18"/>
    <p:sldLayoutId id="2147483680" r:id="rId19"/>
    <p:sldLayoutId id="2147483667" r:id="rId20"/>
    <p:sldLayoutId id="2147483670" r:id="rId21"/>
    <p:sldLayoutId id="2147483674" r:id="rId22"/>
    <p:sldLayoutId id="2147483676" r:id="rId23"/>
    <p:sldLayoutId id="2147483681" r:id="rId24"/>
    <p:sldLayoutId id="2147483684" r:id="rId25"/>
    <p:sldLayoutId id="2147483685" r:id="rId26"/>
    <p:sldLayoutId id="2147483671" r:id="rId27"/>
    <p:sldLayoutId id="2147483672" r:id="rId28"/>
    <p:sldLayoutId id="2147483683" r:id="rId29"/>
    <p:sldLayoutId id="2147483677" r:id="rId30"/>
    <p:sldLayoutId id="2147483665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  <p:sldLayoutId id="2147483706" r:id="rId49"/>
    <p:sldLayoutId id="2147483707" r:id="rId50"/>
    <p:sldLayoutId id="2147483708" r:id="rId51"/>
    <p:sldLayoutId id="2147483709" r:id="rId52"/>
    <p:sldLayoutId id="2147483710" r:id="rId53"/>
    <p:sldLayoutId id="2147483711" r:id="rId54"/>
    <p:sldLayoutId id="2147483712" r:id="rId55"/>
    <p:sldLayoutId id="2147483713" r:id="rId56"/>
    <p:sldLayoutId id="2147483714" r:id="rId57"/>
    <p:sldLayoutId id="2147483715" r:id="rId58"/>
    <p:sldLayoutId id="2147483716" r:id="rId59"/>
    <p:sldLayoutId id="2147483717" r:id="rId60"/>
    <p:sldLayoutId id="2147483718" r:id="rId61"/>
    <p:sldLayoutId id="2147484130" r:id="rId62"/>
    <p:sldLayoutId id="2147484132" r:id="rId63"/>
    <p:sldLayoutId id="2147484133" r:id="rId64"/>
    <p:sldLayoutId id="2147484134" r:id="rId65"/>
    <p:sldLayoutId id="2147484135" r:id="rId66"/>
    <p:sldLayoutId id="2147484136" r:id="rId67"/>
    <p:sldLayoutId id="2147484137" r:id="rId68"/>
    <p:sldLayoutId id="2147484138" r:id="rId69"/>
    <p:sldLayoutId id="2147484139" r:id="rId70"/>
    <p:sldLayoutId id="2147484140" r:id="rId71"/>
    <p:sldLayoutId id="2147484141" r:id="rId72"/>
    <p:sldLayoutId id="2147484142" r:id="rId73"/>
    <p:sldLayoutId id="2147484143" r:id="rId74"/>
    <p:sldLayoutId id="2147484144" r:id="rId75"/>
    <p:sldLayoutId id="2147484145" r:id="rId76"/>
    <p:sldLayoutId id="2147484146" r:id="rId77"/>
    <p:sldLayoutId id="2147484147" r:id="rId78"/>
    <p:sldLayoutId id="2147484148" r:id="rId79"/>
    <p:sldLayoutId id="2147484149" r:id="rId80"/>
    <p:sldLayoutId id="2147484150" r:id="rId81"/>
    <p:sldLayoutId id="2147484151" r:id="rId82"/>
    <p:sldLayoutId id="2147484152" r:id="rId83"/>
    <p:sldLayoutId id="2147484153" r:id="rId84"/>
    <p:sldLayoutId id="2147484154" r:id="rId85"/>
    <p:sldLayoutId id="2147484155" r:id="rId86"/>
    <p:sldLayoutId id="2147484156" r:id="rId87"/>
    <p:sldLayoutId id="2147484157" r:id="rId88"/>
    <p:sldLayoutId id="2147484158" r:id="rId89"/>
    <p:sldLayoutId id="2147484159" r:id="rId90"/>
    <p:sldLayoutId id="2147484160" r:id="rId91"/>
    <p:sldLayoutId id="2147484162" r:id="rId92"/>
    <p:sldLayoutId id="2147484163" r:id="rId93"/>
    <p:sldLayoutId id="2147484164" r:id="rId94"/>
    <p:sldLayoutId id="2147484165" r:id="rId95"/>
    <p:sldLayoutId id="2147484166" r:id="rId96"/>
    <p:sldLayoutId id="2147484167" r:id="rId97"/>
    <p:sldLayoutId id="2147484168" r:id="rId98"/>
    <p:sldLayoutId id="2147484169" r:id="rId99"/>
    <p:sldLayoutId id="2147484170" r:id="rId100"/>
    <p:sldLayoutId id="2147484171" r:id="rId101"/>
    <p:sldLayoutId id="2147484172" r:id="rId102"/>
    <p:sldLayoutId id="2147484173" r:id="rId103"/>
    <p:sldLayoutId id="2147484174" r:id="rId104"/>
    <p:sldLayoutId id="2147484175" r:id="rId105"/>
    <p:sldLayoutId id="2147484176" r:id="rId106"/>
    <p:sldLayoutId id="2147484177" r:id="rId107"/>
    <p:sldLayoutId id="2147484178" r:id="rId108"/>
    <p:sldLayoutId id="2147484179" r:id="rId109"/>
    <p:sldLayoutId id="2147484180" r:id="rId110"/>
    <p:sldLayoutId id="2147484181" r:id="rId111"/>
    <p:sldLayoutId id="2147484182" r:id="rId112"/>
    <p:sldLayoutId id="2147484183" r:id="rId113"/>
    <p:sldLayoutId id="2147484184" r:id="rId114"/>
    <p:sldLayoutId id="2147484185" r:id="rId115"/>
    <p:sldLayoutId id="2147484186" r:id="rId116"/>
    <p:sldLayoutId id="2147484187" r:id="rId117"/>
    <p:sldLayoutId id="2147484188" r:id="rId118"/>
    <p:sldLayoutId id="2147484189" r:id="rId119"/>
    <p:sldLayoutId id="2147484190" r:id="rId120"/>
    <p:sldLayoutId id="2147484191" r:id="rId121"/>
    <p:sldLayoutId id="2147484192" r:id="rId122"/>
    <p:sldLayoutId id="2147484193" r:id="rId123"/>
    <p:sldLayoutId id="2147484194" r:id="rId124"/>
    <p:sldLayoutId id="2147484195" r:id="rId125"/>
    <p:sldLayoutId id="2147484196" r:id="rId126"/>
    <p:sldLayoutId id="2147484197" r:id="rId127"/>
    <p:sldLayoutId id="2147484198" r:id="rId128"/>
    <p:sldLayoutId id="2147484199" r:id="rId129"/>
    <p:sldLayoutId id="2147484200" r:id="rId130"/>
    <p:sldLayoutId id="2147484201" r:id="rId131"/>
    <p:sldLayoutId id="2147484231" r:id="rId132"/>
    <p:sldLayoutId id="2147484232" r:id="rId133"/>
    <p:sldLayoutId id="2147484233" r:id="rId134"/>
    <p:sldLayoutId id="2147484234" r:id="rId135"/>
    <p:sldLayoutId id="2147484235" r:id="rId136"/>
    <p:sldLayoutId id="2147484236" r:id="rId137"/>
    <p:sldLayoutId id="2147484237" r:id="rId138"/>
    <p:sldLayoutId id="2147484238" r:id="rId139"/>
    <p:sldLayoutId id="2147484239" r:id="rId140"/>
    <p:sldLayoutId id="2147484240" r:id="rId141"/>
    <p:sldLayoutId id="2147484241" r:id="rId142"/>
    <p:sldLayoutId id="2147484242" r:id="rId143"/>
    <p:sldLayoutId id="2147484243" r:id="rId144"/>
    <p:sldLayoutId id="2147484244" r:id="rId145"/>
    <p:sldLayoutId id="2147484245" r:id="rId146"/>
    <p:sldLayoutId id="2147484246" r:id="rId147"/>
    <p:sldLayoutId id="2147484247" r:id="rId148"/>
    <p:sldLayoutId id="2147484248" r:id="rId149"/>
    <p:sldLayoutId id="2147484249" r:id="rId150"/>
    <p:sldLayoutId id="2147484250" r:id="rId151"/>
    <p:sldLayoutId id="2147484251" r:id="rId152"/>
    <p:sldLayoutId id="2147484252" r:id="rId153"/>
    <p:sldLayoutId id="2147484253" r:id="rId154"/>
    <p:sldLayoutId id="2147484254" r:id="rId155"/>
    <p:sldLayoutId id="2147484255" r:id="rId156"/>
    <p:sldLayoutId id="2147484256" r:id="rId157"/>
    <p:sldLayoutId id="2147484257" r:id="rId158"/>
    <p:sldLayoutId id="2147484258" r:id="rId159"/>
    <p:sldLayoutId id="2147484259" r:id="rId160"/>
    <p:sldLayoutId id="2147484260" r:id="rId161"/>
    <p:sldLayoutId id="2147484261" r:id="rId162"/>
    <p:sldLayoutId id="2147484262" r:id="rId163"/>
    <p:sldLayoutId id="2147484263" r:id="rId164"/>
    <p:sldLayoutId id="2147484264" r:id="rId165"/>
    <p:sldLayoutId id="2147484265" r:id="rId166"/>
    <p:sldLayoutId id="2147484266" r:id="rId167"/>
    <p:sldLayoutId id="2147484267" r:id="rId168"/>
    <p:sldLayoutId id="2147484268" r:id="rId169"/>
    <p:sldLayoutId id="2147484585" r:id="rId170"/>
    <p:sldLayoutId id="2147484586" r:id="rId171"/>
    <p:sldLayoutId id="2147484587" r:id="rId172"/>
    <p:sldLayoutId id="2147484588" r:id="rId173"/>
    <p:sldLayoutId id="2147484589" r:id="rId174"/>
    <p:sldLayoutId id="2147484590" r:id="rId175"/>
    <p:sldLayoutId id="2147484591" r:id="rId176"/>
    <p:sldLayoutId id="2147484564" r:id="rId177"/>
    <p:sldLayoutId id="2147484565" r:id="rId178"/>
    <p:sldLayoutId id="2147484566" r:id="rId179"/>
    <p:sldLayoutId id="2147484567" r:id="rId180"/>
    <p:sldLayoutId id="2147484568" r:id="rId181"/>
    <p:sldLayoutId id="2147484569" r:id="rId182"/>
    <p:sldLayoutId id="2147484570" r:id="rId183"/>
    <p:sldLayoutId id="2147484571" r:id="rId184"/>
    <p:sldLayoutId id="2147484572" r:id="rId185"/>
    <p:sldLayoutId id="2147484573" r:id="rId186"/>
    <p:sldLayoutId id="2147484574" r:id="rId187"/>
    <p:sldLayoutId id="2147484575" r:id="rId188"/>
    <p:sldLayoutId id="2147484576" r:id="rId189"/>
    <p:sldLayoutId id="2147484577" r:id="rId190"/>
    <p:sldLayoutId id="2147484578" r:id="rId191"/>
    <p:sldLayoutId id="2147484579" r:id="rId192"/>
    <p:sldLayoutId id="2147484580" r:id="rId193"/>
    <p:sldLayoutId id="2147484581" r:id="rId194"/>
    <p:sldLayoutId id="2147484583" r:id="rId195"/>
    <p:sldLayoutId id="2147484584" r:id="rId196"/>
    <p:sldLayoutId id="2147484269" r:id="rId197"/>
    <p:sldLayoutId id="2147484270" r:id="rId198"/>
    <p:sldLayoutId id="2147484271" r:id="rId199"/>
    <p:sldLayoutId id="2147484272" r:id="rId200"/>
    <p:sldLayoutId id="2147484273" r:id="rId201"/>
    <p:sldLayoutId id="2147484274" r:id="rId202"/>
    <p:sldLayoutId id="2147484275" r:id="rId203"/>
    <p:sldLayoutId id="2147484276" r:id="rId204"/>
    <p:sldLayoutId id="2147484277" r:id="rId205"/>
    <p:sldLayoutId id="2147484278" r:id="rId206"/>
    <p:sldLayoutId id="2147484279" r:id="rId207"/>
    <p:sldLayoutId id="2147484280" r:id="rId208"/>
    <p:sldLayoutId id="2147484281" r:id="rId209"/>
    <p:sldLayoutId id="2147484282" r:id="rId210"/>
    <p:sldLayoutId id="2147484283" r:id="rId211"/>
    <p:sldLayoutId id="2147484284" r:id="rId212"/>
    <p:sldLayoutId id="2147484285" r:id="rId213"/>
    <p:sldLayoutId id="2147484286" r:id="rId214"/>
    <p:sldLayoutId id="2147484287" r:id="rId215"/>
    <p:sldLayoutId id="2147484288" r:id="rId216"/>
    <p:sldLayoutId id="2147484289" r:id="rId217"/>
    <p:sldLayoutId id="2147484290" r:id="rId218"/>
    <p:sldLayoutId id="2147484291" r:id="rId219"/>
    <p:sldLayoutId id="2147484292" r:id="rId220"/>
    <p:sldLayoutId id="2147484293" r:id="rId221"/>
    <p:sldLayoutId id="2147484294" r:id="rId222"/>
    <p:sldLayoutId id="2147484295" r:id="rId223"/>
    <p:sldLayoutId id="2147484296" r:id="rId224"/>
    <p:sldLayoutId id="2147484297" r:id="rId225"/>
    <p:sldLayoutId id="2147484298" r:id="rId226"/>
    <p:sldLayoutId id="2147484299" r:id="rId227"/>
    <p:sldLayoutId id="2147484300" r:id="rId228"/>
    <p:sldLayoutId id="2147484301" r:id="rId229"/>
    <p:sldLayoutId id="2147484302" r:id="rId230"/>
    <p:sldLayoutId id="2147484303" r:id="rId231"/>
    <p:sldLayoutId id="2147484304" r:id="rId232"/>
    <p:sldLayoutId id="2147484305" r:id="rId233"/>
    <p:sldLayoutId id="2147484306" r:id="rId234"/>
    <p:sldLayoutId id="2147484307" r:id="rId235"/>
    <p:sldLayoutId id="2147484308" r:id="rId236"/>
    <p:sldLayoutId id="2147484309" r:id="rId237"/>
    <p:sldLayoutId id="2147484310" r:id="rId238"/>
    <p:sldLayoutId id="2147484311" r:id="rId239"/>
    <p:sldLayoutId id="2147484312" r:id="rId240"/>
    <p:sldLayoutId id="2147484313" r:id="rId241"/>
    <p:sldLayoutId id="2147484314" r:id="rId242"/>
    <p:sldLayoutId id="2147484315" r:id="rId243"/>
    <p:sldLayoutId id="2147484316" r:id="rId244"/>
    <p:sldLayoutId id="2147484317" r:id="rId245"/>
    <p:sldLayoutId id="2147484318" r:id="rId246"/>
    <p:sldLayoutId id="2147484319" r:id="rId247"/>
    <p:sldLayoutId id="2147484320" r:id="rId248"/>
    <p:sldLayoutId id="2147484337" r:id="rId249"/>
    <p:sldLayoutId id="2147484338" r:id="rId2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E80E1-6DE2-EF4F-8259-C04331CF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860E9-2875-3048-8F34-516E5303C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B9EBE-351E-1B4D-8428-E74BE934E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331D-0054-6146-90B8-DCFD44BD8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© VITO - confidential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13714-254A-2E4E-9377-6080060AA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  <p:sldLayoutId id="2147483996" r:id="rId19"/>
    <p:sldLayoutId id="2147483997" r:id="rId20"/>
    <p:sldLayoutId id="2147483998" r:id="rId21"/>
    <p:sldLayoutId id="2147483999" r:id="rId22"/>
    <p:sldLayoutId id="2147484000" r:id="rId23"/>
    <p:sldLayoutId id="2147484001" r:id="rId24"/>
    <p:sldLayoutId id="2147484002" r:id="rId25"/>
    <p:sldLayoutId id="2147484003" r:id="rId26"/>
    <p:sldLayoutId id="2147484004" r:id="rId27"/>
    <p:sldLayoutId id="2147484005" r:id="rId28"/>
    <p:sldLayoutId id="2147484006" r:id="rId29"/>
    <p:sldLayoutId id="2147484007" r:id="rId3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9E80E1-6DE2-EF4F-8259-C04331CFF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860E9-2875-3048-8F34-516E5303C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B9EBE-351E-1B4D-8428-E74BE934EC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B6C80-6E4C-9E41-99CA-827972CBEB8E}" type="datetimeFigureOut">
              <a:rPr lang="fr-FR" smtClean="0"/>
              <a:t>20/04/2026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331D-0054-6146-90B8-DCFD44BD8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13714-254A-2E4E-9377-6080060AA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B4D76F-E98B-8C40-B24E-DBA088A9CE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111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  <p:sldLayoutId id="2147484067" r:id="rId21"/>
    <p:sldLayoutId id="2147484068" r:id="rId22"/>
    <p:sldLayoutId id="2147484069" r:id="rId23"/>
    <p:sldLayoutId id="2147484070" r:id="rId24"/>
    <p:sldLayoutId id="2147484071" r:id="rId25"/>
    <p:sldLayoutId id="2147484072" r:id="rId26"/>
    <p:sldLayoutId id="2147484073" r:id="rId27"/>
    <p:sldLayoutId id="2147484074" r:id="rId28"/>
    <p:sldLayoutId id="2147484075" r:id="rId29"/>
    <p:sldLayoutId id="2147484077" r:id="rId30"/>
    <p:sldLayoutId id="2147484078" r:id="rId31"/>
    <p:sldLayoutId id="2147484079" r:id="rId32"/>
    <p:sldLayoutId id="2147484080" r:id="rId33"/>
    <p:sldLayoutId id="2147484081" r:id="rId34"/>
    <p:sldLayoutId id="2147484082" r:id="rId35"/>
    <p:sldLayoutId id="2147484083" r:id="rId36"/>
    <p:sldLayoutId id="2147484084" r:id="rId37"/>
    <p:sldLayoutId id="2147484085" r:id="rId38"/>
    <p:sldLayoutId id="2147484086" r:id="rId39"/>
    <p:sldLayoutId id="2147484087" r:id="rId40"/>
    <p:sldLayoutId id="2147484088" r:id="rId41"/>
    <p:sldLayoutId id="2147484089" r:id="rId42"/>
    <p:sldLayoutId id="2147484090" r:id="rId43"/>
    <p:sldLayoutId id="2147484091" r:id="rId44"/>
    <p:sldLayoutId id="2147484092" r:id="rId45"/>
    <p:sldLayoutId id="2147484093" r:id="rId46"/>
    <p:sldLayoutId id="2147484094" r:id="rId47"/>
    <p:sldLayoutId id="2147484542" r:id="rId48"/>
    <p:sldLayoutId id="2147484547" r:id="rId49"/>
    <p:sldLayoutId id="2147484598" r:id="rId5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0_486C3C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179.jpe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18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3.xml"/><Relationship Id="rId4" Type="http://schemas.openxmlformats.org/officeDocument/2006/relationships/hyperlink" Target="https://semiceu.github.io/LinkedDataEventStreams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onwebscale.github.io/rdf-timeseriessnippets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144.jpe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9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98.xml"/><Relationship Id="rId4" Type="http://schemas.openxmlformats.org/officeDocument/2006/relationships/image" Target="../media/image1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jkswaterstaat.nl/en/news/archive/2025/09/new-lock-terneuzen-fully-operational-from-1-august-2025#:~:text=The%20New%20Lock%20ensures%20better,Ghent%2DTerneuzen%20Canal%20and%20onwards.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8.xml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8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F_F4DF5C2A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19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3.xml"/><Relationship Id="rId4" Type="http://schemas.openxmlformats.org/officeDocument/2006/relationships/image" Target="../media/image19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shehab.ayman@vito.be" TargetMode="External"/><Relationship Id="rId2" Type="http://schemas.openxmlformats.org/officeDocument/2006/relationships/hyperlink" Target="mailto:janelcy.alferescastano@vito.be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154.jpeg"/><Relationship Id="rId11" Type="http://schemas.openxmlformats.org/officeDocument/2006/relationships/image" Target="../media/image159.emf"/><Relationship Id="rId5" Type="http://schemas.openxmlformats.org/officeDocument/2006/relationships/image" Target="../media/image153.jpeg"/><Relationship Id="rId10" Type="http://schemas.openxmlformats.org/officeDocument/2006/relationships/image" Target="../media/image158.emf"/><Relationship Id="rId4" Type="http://schemas.openxmlformats.org/officeDocument/2006/relationships/image" Target="../media/image152.png"/><Relationship Id="rId9" Type="http://schemas.openxmlformats.org/officeDocument/2006/relationships/image" Target="../media/image15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162.jpeg"/><Relationship Id="rId4" Type="http://schemas.openxmlformats.org/officeDocument/2006/relationships/image" Target="../media/image1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microsoft.com/office/2007/relationships/hdphoto" Target="../media/hdphoto2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169.png"/><Relationship Id="rId4" Type="http://schemas.openxmlformats.org/officeDocument/2006/relationships/image" Target="../media/image16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171.png"/><Relationship Id="rId5" Type="http://schemas.openxmlformats.org/officeDocument/2006/relationships/image" Target="../media/image169.png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3.xml"/><Relationship Id="rId5" Type="http://schemas.openxmlformats.org/officeDocument/2006/relationships/image" Target="../media/image172.jpeg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DA48B-74E0-1E0B-9E41-0A8319166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125" y="1122363"/>
            <a:ext cx="8243446" cy="2387600"/>
          </a:xfrm>
        </p:spPr>
        <p:txBody>
          <a:bodyPr/>
          <a:lstStyle/>
          <a:p>
            <a:r>
              <a:rPr lang="en-US"/>
              <a:t>Hydrological monitoring: Towards trustworthy Data 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76031B-A21F-F722-B9A7-533CDB9324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27125" y="3937476"/>
            <a:ext cx="7864920" cy="1018412"/>
          </a:xfrm>
        </p:spPr>
        <p:txBody>
          <a:bodyPr>
            <a:normAutofit/>
          </a:bodyPr>
          <a:lstStyle/>
          <a:p>
            <a:r>
              <a:rPr lang="en-US" sz="1800"/>
              <a:t>Janelcy Alferes, </a:t>
            </a:r>
            <a:r>
              <a:rPr lang="en-US" sz="1800" err="1"/>
              <a:t>Shehabeldeen</a:t>
            </a:r>
            <a:r>
              <a:rPr lang="en-US" sz="1800"/>
              <a:t> Abdelfatah, Pieter Colpaert</a:t>
            </a:r>
          </a:p>
          <a:p>
            <a:endParaRPr lang="nl-BE" sz="180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89C7ABA-2B2E-F83C-4FFE-48BE215B4971}"/>
              </a:ext>
            </a:extLst>
          </p:cNvPr>
          <p:cNvSpPr txBox="1">
            <a:spLocks/>
          </p:cNvSpPr>
          <p:nvPr/>
        </p:nvSpPr>
        <p:spPr>
          <a:xfrm>
            <a:off x="1227125" y="4991409"/>
            <a:ext cx="5161265" cy="1018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Trust Triggers #1</a:t>
            </a:r>
          </a:p>
          <a:p>
            <a:r>
              <a:rPr lang="nl-BE"/>
              <a:t>20-04-202, </a:t>
            </a:r>
            <a:r>
              <a:rPr lang="nl-BE" err="1"/>
              <a:t>Ghent</a:t>
            </a:r>
            <a:r>
              <a:rPr lang="nl-BE"/>
              <a:t>, Belgium</a:t>
            </a:r>
          </a:p>
        </p:txBody>
      </p:sp>
    </p:spTree>
    <p:extLst>
      <p:ext uri="{BB962C8B-B14F-4D97-AF65-F5344CB8AC3E}">
        <p14:creationId xmlns:p14="http://schemas.microsoft.com/office/powerpoint/2010/main" val="722083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44171-6E01-D9BC-BA75-27E3B7E7E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41DCE-A0BA-6F23-CC2E-A0B94AE2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Big challenges and drivers</a:t>
            </a:r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C8D08D-6CB7-E5B7-09DA-C180B1E3A9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50927" y="1420153"/>
            <a:ext cx="5664873" cy="490050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0A118C-71CA-7132-5156-B67AD02B2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4198" y="1822878"/>
            <a:ext cx="4304160" cy="232758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200"/>
              <a:t>Make data accessible, interoperable and actionable.</a:t>
            </a:r>
            <a:endParaRPr lang="nl-BE" sz="2200"/>
          </a:p>
          <a:p>
            <a:pPr>
              <a:spcAft>
                <a:spcPts val="600"/>
              </a:spcAft>
            </a:pPr>
            <a:r>
              <a:rPr lang="en-US" sz="2200"/>
              <a:t>Ensure consistency, reliability, security, and usability of the data towards water reuse &amp; circularity.</a:t>
            </a:r>
            <a:endParaRPr lang="nl-BE" sz="220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ECFA4D6-D806-2A7B-2EBD-4B4E7D7941AE}"/>
              </a:ext>
            </a:extLst>
          </p:cNvPr>
          <p:cNvSpPr txBox="1"/>
          <p:nvPr/>
        </p:nvSpPr>
        <p:spPr>
          <a:xfrm>
            <a:off x="1489658" y="4274848"/>
            <a:ext cx="3655890" cy="1182625"/>
          </a:xfrm>
          <a:custGeom>
            <a:avLst/>
            <a:gdLst>
              <a:gd name="csX0" fmla="*/ 197108 w 3655890"/>
              <a:gd name="csY0" fmla="*/ 0 h 1182625"/>
              <a:gd name="csX1" fmla="*/ 704396 w 3655890"/>
              <a:gd name="csY1" fmla="*/ 0 h 1182625"/>
              <a:gd name="csX2" fmla="*/ 1246272 w 3655890"/>
              <a:gd name="csY2" fmla="*/ 0 h 1182625"/>
              <a:gd name="csX3" fmla="*/ 1718972 w 3655890"/>
              <a:gd name="csY3" fmla="*/ 0 h 1182625"/>
              <a:gd name="csX4" fmla="*/ 2191672 w 3655890"/>
              <a:gd name="csY4" fmla="*/ 0 h 1182625"/>
              <a:gd name="csX5" fmla="*/ 2698960 w 3655890"/>
              <a:gd name="csY5" fmla="*/ 0 h 1182625"/>
              <a:gd name="csX6" fmla="*/ 3655890 w 3655890"/>
              <a:gd name="csY6" fmla="*/ 0 h 1182625"/>
              <a:gd name="csX7" fmla="*/ 3655890 w 3655890"/>
              <a:gd name="csY7" fmla="*/ 0 h 1182625"/>
              <a:gd name="csX8" fmla="*/ 3655890 w 3655890"/>
              <a:gd name="csY8" fmla="*/ 473048 h 1182625"/>
              <a:gd name="csX9" fmla="*/ 3655890 w 3655890"/>
              <a:gd name="csY9" fmla="*/ 985517 h 1182625"/>
              <a:gd name="csX10" fmla="*/ 3458782 w 3655890"/>
              <a:gd name="csY10" fmla="*/ 1182625 h 1182625"/>
              <a:gd name="csX11" fmla="*/ 2986082 w 3655890"/>
              <a:gd name="csY11" fmla="*/ 1182625 h 1182625"/>
              <a:gd name="csX12" fmla="*/ 2409618 w 3655890"/>
              <a:gd name="csY12" fmla="*/ 1182625 h 1182625"/>
              <a:gd name="csX13" fmla="*/ 1833154 w 3655890"/>
              <a:gd name="csY13" fmla="*/ 1182625 h 1182625"/>
              <a:gd name="csX14" fmla="*/ 1187515 w 3655890"/>
              <a:gd name="csY14" fmla="*/ 1182625 h 1182625"/>
              <a:gd name="csX15" fmla="*/ 611051 w 3655890"/>
              <a:gd name="csY15" fmla="*/ 1182625 h 1182625"/>
              <a:gd name="csX16" fmla="*/ 0 w 3655890"/>
              <a:gd name="csY16" fmla="*/ 1182625 h 1182625"/>
              <a:gd name="csX17" fmla="*/ 0 w 3655890"/>
              <a:gd name="csY17" fmla="*/ 1182625 h 1182625"/>
              <a:gd name="csX18" fmla="*/ 0 w 3655890"/>
              <a:gd name="csY18" fmla="*/ 699722 h 1182625"/>
              <a:gd name="csX19" fmla="*/ 0 w 3655890"/>
              <a:gd name="csY19" fmla="*/ 197108 h 1182625"/>
              <a:gd name="csX20" fmla="*/ 197108 w 3655890"/>
              <a:gd name="csY20" fmla="*/ 0 h 11826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655890" h="1182625" fill="none" extrusionOk="0">
                <a:moveTo>
                  <a:pt x="197108" y="0"/>
                </a:moveTo>
                <a:cubicBezTo>
                  <a:pt x="345930" y="-49749"/>
                  <a:pt x="549362" y="43491"/>
                  <a:pt x="704396" y="0"/>
                </a:cubicBezTo>
                <a:cubicBezTo>
                  <a:pt x="859430" y="-43491"/>
                  <a:pt x="1028661" y="38527"/>
                  <a:pt x="1246272" y="0"/>
                </a:cubicBezTo>
                <a:cubicBezTo>
                  <a:pt x="1463883" y="-38527"/>
                  <a:pt x="1507235" y="7579"/>
                  <a:pt x="1718972" y="0"/>
                </a:cubicBezTo>
                <a:cubicBezTo>
                  <a:pt x="1930709" y="-7579"/>
                  <a:pt x="1998790" y="2595"/>
                  <a:pt x="2191672" y="0"/>
                </a:cubicBezTo>
                <a:cubicBezTo>
                  <a:pt x="2384554" y="-2595"/>
                  <a:pt x="2570885" y="13645"/>
                  <a:pt x="2698960" y="0"/>
                </a:cubicBezTo>
                <a:cubicBezTo>
                  <a:pt x="2827035" y="-13645"/>
                  <a:pt x="3425786" y="65876"/>
                  <a:pt x="3655890" y="0"/>
                </a:cubicBezTo>
                <a:lnTo>
                  <a:pt x="3655890" y="0"/>
                </a:lnTo>
                <a:cubicBezTo>
                  <a:pt x="3695843" y="191470"/>
                  <a:pt x="3650991" y="292983"/>
                  <a:pt x="3655890" y="473048"/>
                </a:cubicBezTo>
                <a:cubicBezTo>
                  <a:pt x="3660789" y="653113"/>
                  <a:pt x="3626614" y="750252"/>
                  <a:pt x="3655890" y="985517"/>
                </a:cubicBezTo>
                <a:cubicBezTo>
                  <a:pt x="3650618" y="1074013"/>
                  <a:pt x="3563252" y="1175313"/>
                  <a:pt x="3458782" y="1182625"/>
                </a:cubicBezTo>
                <a:cubicBezTo>
                  <a:pt x="3362047" y="1235031"/>
                  <a:pt x="3180296" y="1126676"/>
                  <a:pt x="2986082" y="1182625"/>
                </a:cubicBezTo>
                <a:cubicBezTo>
                  <a:pt x="2791868" y="1238574"/>
                  <a:pt x="2570140" y="1143521"/>
                  <a:pt x="2409618" y="1182625"/>
                </a:cubicBezTo>
                <a:cubicBezTo>
                  <a:pt x="2249096" y="1221729"/>
                  <a:pt x="2014185" y="1141571"/>
                  <a:pt x="1833154" y="1182625"/>
                </a:cubicBezTo>
                <a:cubicBezTo>
                  <a:pt x="1652123" y="1223679"/>
                  <a:pt x="1417724" y="1125775"/>
                  <a:pt x="1187515" y="1182625"/>
                </a:cubicBezTo>
                <a:cubicBezTo>
                  <a:pt x="957306" y="1239475"/>
                  <a:pt x="837437" y="1161324"/>
                  <a:pt x="611051" y="1182625"/>
                </a:cubicBezTo>
                <a:cubicBezTo>
                  <a:pt x="384665" y="1203926"/>
                  <a:pt x="288048" y="1170563"/>
                  <a:pt x="0" y="1182625"/>
                </a:cubicBezTo>
                <a:lnTo>
                  <a:pt x="0" y="1182625"/>
                </a:lnTo>
                <a:cubicBezTo>
                  <a:pt x="-30873" y="989622"/>
                  <a:pt x="56796" y="811311"/>
                  <a:pt x="0" y="699722"/>
                </a:cubicBezTo>
                <a:cubicBezTo>
                  <a:pt x="-56796" y="588133"/>
                  <a:pt x="26766" y="306663"/>
                  <a:pt x="0" y="197108"/>
                </a:cubicBezTo>
                <a:cubicBezTo>
                  <a:pt x="4566" y="83229"/>
                  <a:pt x="75101" y="29080"/>
                  <a:pt x="197108" y="0"/>
                </a:cubicBezTo>
                <a:close/>
              </a:path>
              <a:path w="3655890" h="1182625" stroke="0" extrusionOk="0">
                <a:moveTo>
                  <a:pt x="197108" y="0"/>
                </a:moveTo>
                <a:cubicBezTo>
                  <a:pt x="338476" y="-51500"/>
                  <a:pt x="533679" y="10029"/>
                  <a:pt x="738984" y="0"/>
                </a:cubicBezTo>
                <a:cubicBezTo>
                  <a:pt x="944289" y="-10029"/>
                  <a:pt x="1162740" y="39109"/>
                  <a:pt x="1315448" y="0"/>
                </a:cubicBezTo>
                <a:cubicBezTo>
                  <a:pt x="1468156" y="-39109"/>
                  <a:pt x="1726313" y="69206"/>
                  <a:pt x="1926499" y="0"/>
                </a:cubicBezTo>
                <a:cubicBezTo>
                  <a:pt x="2126685" y="-69206"/>
                  <a:pt x="2399522" y="64773"/>
                  <a:pt x="2572138" y="0"/>
                </a:cubicBezTo>
                <a:cubicBezTo>
                  <a:pt x="2744754" y="-64773"/>
                  <a:pt x="2869581" y="30080"/>
                  <a:pt x="3079426" y="0"/>
                </a:cubicBezTo>
                <a:cubicBezTo>
                  <a:pt x="3289271" y="-30080"/>
                  <a:pt x="3452561" y="68686"/>
                  <a:pt x="3655890" y="0"/>
                </a:cubicBezTo>
                <a:lnTo>
                  <a:pt x="3655890" y="0"/>
                </a:lnTo>
                <a:cubicBezTo>
                  <a:pt x="3663318" y="246986"/>
                  <a:pt x="3653601" y="371102"/>
                  <a:pt x="3655890" y="502614"/>
                </a:cubicBezTo>
                <a:cubicBezTo>
                  <a:pt x="3658179" y="634126"/>
                  <a:pt x="3635105" y="779039"/>
                  <a:pt x="3655890" y="985517"/>
                </a:cubicBezTo>
                <a:cubicBezTo>
                  <a:pt x="3647810" y="1105436"/>
                  <a:pt x="3549692" y="1173857"/>
                  <a:pt x="3458782" y="1182625"/>
                </a:cubicBezTo>
                <a:cubicBezTo>
                  <a:pt x="3155147" y="1247840"/>
                  <a:pt x="3101362" y="1172794"/>
                  <a:pt x="2813143" y="1182625"/>
                </a:cubicBezTo>
                <a:cubicBezTo>
                  <a:pt x="2524924" y="1192456"/>
                  <a:pt x="2386720" y="1151759"/>
                  <a:pt x="2271267" y="1182625"/>
                </a:cubicBezTo>
                <a:cubicBezTo>
                  <a:pt x="2155814" y="1213491"/>
                  <a:pt x="1999764" y="1140533"/>
                  <a:pt x="1798567" y="1182625"/>
                </a:cubicBezTo>
                <a:cubicBezTo>
                  <a:pt x="1597370" y="1224717"/>
                  <a:pt x="1485996" y="1164941"/>
                  <a:pt x="1325866" y="1182625"/>
                </a:cubicBezTo>
                <a:cubicBezTo>
                  <a:pt x="1165736" y="1200309"/>
                  <a:pt x="969687" y="1152926"/>
                  <a:pt x="714815" y="1182625"/>
                </a:cubicBezTo>
                <a:cubicBezTo>
                  <a:pt x="459943" y="1212324"/>
                  <a:pt x="248692" y="1111819"/>
                  <a:pt x="0" y="1182625"/>
                </a:cubicBezTo>
                <a:lnTo>
                  <a:pt x="0" y="1182625"/>
                </a:lnTo>
                <a:cubicBezTo>
                  <a:pt x="-17451" y="1014342"/>
                  <a:pt x="44005" y="848339"/>
                  <a:pt x="0" y="719432"/>
                </a:cubicBezTo>
                <a:cubicBezTo>
                  <a:pt x="-44005" y="590525"/>
                  <a:pt x="10198" y="352022"/>
                  <a:pt x="0" y="197108"/>
                </a:cubicBezTo>
                <a:cubicBezTo>
                  <a:pt x="-14345" y="96204"/>
                  <a:pt x="99408" y="-8284"/>
                  <a:pt x="19710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extLst>
              <a:ext uri="{C807C97D-BFC1-408E-A445-0C87EB9F89A2}">
                <ask:lineSketchStyleProps xmlns:ask="http://schemas.microsoft.com/office/drawing/2018/sketchyshapes" sd="349410180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2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2000"/>
              <a:t>From raw information to structured and interoperable data</a:t>
            </a:r>
            <a:endParaRPr lang="nl-BE" sz="200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298D62-4681-C6C4-D59A-128187D4431E}"/>
              </a:ext>
            </a:extLst>
          </p:cNvPr>
          <p:cNvSpPr/>
          <p:nvPr/>
        </p:nvSpPr>
        <p:spPr>
          <a:xfrm>
            <a:off x="5876158" y="5052228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/>
              <a:t>1</a:t>
            </a:r>
            <a:endParaRPr lang="nl-BE" err="1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BDA770C-E408-01AE-D65D-EDA492CE5776}"/>
              </a:ext>
            </a:extLst>
          </p:cNvPr>
          <p:cNvSpPr txBox="1">
            <a:spLocks/>
          </p:cNvSpPr>
          <p:nvPr/>
        </p:nvSpPr>
        <p:spPr>
          <a:xfrm>
            <a:off x="4235673" y="5499037"/>
            <a:ext cx="2133321" cy="518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1456" indent="-271456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98462" indent="-227008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8806" indent="-225420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84226" indent="-225420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sz="2200"/>
              <a:t>Data standardization</a:t>
            </a:r>
            <a:endParaRPr lang="nl-BE" sz="2200"/>
          </a:p>
        </p:txBody>
      </p:sp>
      <p:pic>
        <p:nvPicPr>
          <p:cNvPr id="4098" name="Picture 2" descr="Goals - Free business icons">
            <a:extLst>
              <a:ext uri="{FF2B5EF4-FFF2-40B4-BE49-F238E27FC236}">
                <a16:creationId xmlns:a16="http://schemas.microsoft.com/office/drawing/2014/main" id="{AB742084-B070-16C5-EE44-EE13C9A7F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075135" y="3840722"/>
            <a:ext cx="751579" cy="75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5D5F92-9239-9868-19AD-8D3A69D7E9DB}"/>
              </a:ext>
            </a:extLst>
          </p:cNvPr>
          <p:cNvSpPr/>
          <p:nvPr/>
        </p:nvSpPr>
        <p:spPr>
          <a:xfrm>
            <a:off x="6450926" y="4150466"/>
            <a:ext cx="4735287" cy="2250334"/>
          </a:xfrm>
          <a:prstGeom prst="roundRect">
            <a:avLst/>
          </a:prstGeom>
          <a:solidFill>
            <a:schemeClr val="accent1">
              <a:lumMod val="10000"/>
              <a:lumOff val="90000"/>
              <a:alpha val="16000"/>
            </a:schemeClr>
          </a:solidFill>
          <a:ln w="28575">
            <a:solidFill>
              <a:schemeClr val="accent1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</p:spTree>
    <p:extLst>
      <p:ext uri="{BB962C8B-B14F-4D97-AF65-F5344CB8AC3E}">
        <p14:creationId xmlns:p14="http://schemas.microsoft.com/office/powerpoint/2010/main" val="11616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2" grpId="0" animBg="1"/>
      <p:bldP spid="3" grpId="0" animBg="1"/>
      <p:bldP spid="4" grpId="0" build="allAtOnce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6E363-382A-53C8-903E-36731A2B0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3CC9F0C-FD25-30D6-9B47-45C5595336B7}"/>
              </a:ext>
            </a:extLst>
          </p:cNvPr>
          <p:cNvSpPr/>
          <p:nvPr/>
        </p:nvSpPr>
        <p:spPr>
          <a:xfrm>
            <a:off x="7238803" y="0"/>
            <a:ext cx="498367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50B8DCD-033F-3833-ABDC-55FADCD87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125" y="1560513"/>
            <a:ext cx="5684314" cy="2387600"/>
          </a:xfrm>
        </p:spPr>
        <p:txBody>
          <a:bodyPr/>
          <a:lstStyle/>
          <a:p>
            <a:r>
              <a:rPr lang="en-US"/>
              <a:t>From unstructured to structure data</a:t>
            </a:r>
          </a:p>
        </p:txBody>
      </p:sp>
      <p:pic>
        <p:nvPicPr>
          <p:cNvPr id="6146" name="Picture 2" descr="Table53 - Dataedo Data Cartoons">
            <a:extLst>
              <a:ext uri="{FF2B5EF4-FFF2-40B4-BE49-F238E27FC236}">
                <a16:creationId xmlns:a16="http://schemas.microsoft.com/office/drawing/2014/main" id="{6CD47216-E59F-EA6A-3334-7074746F8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600" y="3026228"/>
            <a:ext cx="4153114" cy="291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20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79D39-9A0F-761D-96DB-0200301DD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A5D77-F86E-79C0-9040-2B7B02495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sources</a:t>
            </a:r>
            <a:endParaRPr lang="en-BE"/>
          </a:p>
        </p:txBody>
      </p:sp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F2372E50-D9AD-1262-2958-27B09F23D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2583" y="811776"/>
            <a:ext cx="4469539" cy="30863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3B757-7C87-BEDD-D9A9-4992DB3FEA67}"/>
              </a:ext>
            </a:extLst>
          </p:cNvPr>
          <p:cNvSpPr txBox="1"/>
          <p:nvPr/>
        </p:nvSpPr>
        <p:spPr>
          <a:xfrm>
            <a:off x="3626333" y="4475362"/>
            <a:ext cx="5695542" cy="1512471"/>
          </a:xfrm>
          <a:prstGeom prst="round2Diag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>
            <a:defPPr>
              <a:defRPr lang="en-BE"/>
            </a:defPPr>
            <a:lvl1pPr algn="ctr" defTabSz="914377">
              <a:lnSpc>
                <a:spcPct val="90000"/>
              </a:lnSpc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  <a:defRPr sz="2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dirty="0"/>
              <a:t>How do we take advantage of all available data sources at the same time? (query, visualize, calculate, predict) </a:t>
            </a:r>
          </a:p>
          <a:p>
            <a:r>
              <a:rPr lang="en-US" dirty="0"/>
              <a:t>Can we utilize real-time data?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8BFEA5-5012-2BA5-9901-304560EF2B01}"/>
              </a:ext>
            </a:extLst>
          </p:cNvPr>
          <p:cNvSpPr txBox="1"/>
          <p:nvPr/>
        </p:nvSpPr>
        <p:spPr>
          <a:xfrm>
            <a:off x="1137753" y="1594394"/>
            <a:ext cx="3440872" cy="1037829"/>
          </a:xfrm>
          <a:prstGeom prst="roundRect">
            <a:avLst/>
          </a:prstGeom>
          <a:noFill/>
          <a:ln>
            <a:noFill/>
          </a:ln>
          <a:effectLst>
            <a:softEdge rad="31750"/>
          </a:effectLst>
        </p:spPr>
        <p:txBody>
          <a:bodyPr wrap="square" anchor="ctr">
            <a:noAutofit/>
          </a:bodyPr>
          <a:lstStyle/>
          <a:p>
            <a:pPr algn="ctr" defTabSz="914377">
              <a:lnSpc>
                <a:spcPct val="90000"/>
              </a:lnSpc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</a:pPr>
            <a:r>
              <a:rPr lang="en-US">
                <a:solidFill>
                  <a:schemeClr val="accent1"/>
                </a:solidFill>
              </a:rPr>
              <a:t>Multiple data sources (different organizations &amp; even countries) describe a single body of water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05B2-9888-7397-563F-515A64EF08C8}"/>
              </a:ext>
            </a:extLst>
          </p:cNvPr>
          <p:cNvSpPr txBox="1"/>
          <p:nvPr/>
        </p:nvSpPr>
        <p:spPr>
          <a:xfrm>
            <a:off x="1137753" y="2939224"/>
            <a:ext cx="4080034" cy="881784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  <p:txBody>
          <a:bodyPr wrap="square" anchor="ctr">
            <a:noAutofit/>
          </a:bodyPr>
          <a:lstStyle>
            <a:defPPr>
              <a:defRPr lang="en-BE"/>
            </a:defPPr>
            <a:lvl1pPr algn="ctr" defTabSz="914377">
              <a:lnSpc>
                <a:spcPct val="90000"/>
              </a:lnSpc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Each source comes with its own unique format, structure, and semantics (even language!).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65CBCE-925D-70EA-62D3-65993B6FC7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062326" y="3297785"/>
            <a:ext cx="2380917" cy="751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D3D3D2-11E5-22F6-C412-1ADC4F9AC5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9526" y="1941746"/>
            <a:ext cx="3233057" cy="88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53F74C05-2994-658E-0A40-49D1372C417B}"/>
              </a:ext>
            </a:extLst>
          </p:cNvPr>
          <p:cNvSpPr/>
          <p:nvPr/>
        </p:nvSpPr>
        <p:spPr>
          <a:xfrm rot="16200000">
            <a:off x="2644371" y="4951483"/>
            <a:ext cx="631371" cy="522514"/>
          </a:xfrm>
          <a:prstGeom prst="down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</p:spTree>
    <p:extLst>
      <p:ext uri="{BB962C8B-B14F-4D97-AF65-F5344CB8AC3E}">
        <p14:creationId xmlns:p14="http://schemas.microsoft.com/office/powerpoint/2010/main" val="2859284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68D62-40C6-D3C7-BEFA-1D37AFA99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CEACB855-6F3A-BEF0-7931-BFD97B604C04}"/>
              </a:ext>
            </a:extLst>
          </p:cNvPr>
          <p:cNvSpPr/>
          <p:nvPr/>
        </p:nvSpPr>
        <p:spPr>
          <a:xfrm>
            <a:off x="119743" y="6019800"/>
            <a:ext cx="243646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E5517-7F64-0027-8EA2-2FC5CC429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solution … Linked data</a:t>
            </a:r>
            <a:endParaRPr lang="en-BE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D3B59B3-C9D3-7D50-E81B-95AC893488B7}"/>
              </a:ext>
            </a:extLst>
          </p:cNvPr>
          <p:cNvSpPr txBox="1">
            <a:spLocks/>
          </p:cNvSpPr>
          <p:nvPr/>
        </p:nvSpPr>
        <p:spPr>
          <a:xfrm>
            <a:off x="798939" y="1440180"/>
            <a:ext cx="11144774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3B994D-A0F1-FB5C-BCC1-00AE4C287ABC}"/>
              </a:ext>
            </a:extLst>
          </p:cNvPr>
          <p:cNvSpPr txBox="1"/>
          <p:nvPr/>
        </p:nvSpPr>
        <p:spPr>
          <a:xfrm>
            <a:off x="3716625" y="1328449"/>
            <a:ext cx="1500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chemeClr val="accent5"/>
                </a:solidFill>
              </a:rPr>
              <a:t>Unstructured Data </a:t>
            </a:r>
            <a:endParaRPr lang="nl-BE" i="1">
              <a:solidFill>
                <a:schemeClr val="accent5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DD23591-3501-5A5E-2255-69083693BAD1}"/>
              </a:ext>
            </a:extLst>
          </p:cNvPr>
          <p:cNvSpPr/>
          <p:nvPr/>
        </p:nvSpPr>
        <p:spPr>
          <a:xfrm>
            <a:off x="5184179" y="1811623"/>
            <a:ext cx="1905978" cy="618356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Transformations</a:t>
            </a:r>
            <a:endParaRPr lang="nl-BE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1B21C8-588E-8D36-0385-55F9D72BB804}"/>
              </a:ext>
            </a:extLst>
          </p:cNvPr>
          <p:cNvSpPr txBox="1"/>
          <p:nvPr/>
        </p:nvSpPr>
        <p:spPr>
          <a:xfrm>
            <a:off x="7235910" y="1229508"/>
            <a:ext cx="134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solidFill>
                  <a:schemeClr val="accent5"/>
                </a:solidFill>
              </a:rPr>
              <a:t>Structured Data </a:t>
            </a:r>
            <a:endParaRPr lang="nl-BE" i="1">
              <a:solidFill>
                <a:schemeClr val="accent5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41E6BD-892E-BE97-F210-D3D2795F2663}"/>
              </a:ext>
            </a:extLst>
          </p:cNvPr>
          <p:cNvSpPr txBox="1"/>
          <p:nvPr/>
        </p:nvSpPr>
        <p:spPr>
          <a:xfrm>
            <a:off x="9914962" y="1587471"/>
            <a:ext cx="179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Available for users/uses</a:t>
            </a:r>
            <a:endParaRPr lang="nl-BE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A033E-4D40-C059-E67B-FF04F6F99A6C}"/>
              </a:ext>
            </a:extLst>
          </p:cNvPr>
          <p:cNvSpPr txBox="1"/>
          <p:nvPr/>
        </p:nvSpPr>
        <p:spPr>
          <a:xfrm>
            <a:off x="1247045" y="1579834"/>
            <a:ext cx="14617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Multiple data sources</a:t>
            </a:r>
            <a:endParaRPr lang="nl-BE">
              <a:solidFill>
                <a:schemeClr val="accent1"/>
              </a:solidFill>
            </a:endParaRPr>
          </a:p>
        </p:txBody>
      </p:sp>
      <p:pic>
        <p:nvPicPr>
          <p:cNvPr id="19" name="Picture 2" descr="Data Sources Icon - Free PNG &amp; SVG 1677702 - Noun Project">
            <a:extLst>
              <a:ext uri="{FF2B5EF4-FFF2-40B4-BE49-F238E27FC236}">
                <a16:creationId xmlns:a16="http://schemas.microsoft.com/office/drawing/2014/main" id="{860C90F6-DC43-5BC3-8BA3-8B25B2DFA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1740" y="1414803"/>
            <a:ext cx="1199029" cy="119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Download HD Share Data Entries Between Multiple Users - Shared Data Icon  Png Transparent PNG Image - NicePNG.com">
            <a:extLst>
              <a:ext uri="{FF2B5EF4-FFF2-40B4-BE49-F238E27FC236}">
                <a16:creationId xmlns:a16="http://schemas.microsoft.com/office/drawing/2014/main" id="{DDBB8C03-8512-75FC-F4CA-774A5F9C6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0942" y="1270100"/>
            <a:ext cx="1394203" cy="123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7D1A27A9-E301-E4A2-405C-B187450BC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5002" y="2445173"/>
            <a:ext cx="1935155" cy="38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3F37F6C-8EA4-E5B3-B2DC-D5DDDE257145}"/>
              </a:ext>
            </a:extLst>
          </p:cNvPr>
          <p:cNvSpPr txBox="1"/>
          <p:nvPr/>
        </p:nvSpPr>
        <p:spPr>
          <a:xfrm>
            <a:off x="3251459" y="2992640"/>
            <a:ext cx="56867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>
                <a:solidFill>
                  <a:schemeClr val="accent1"/>
                </a:solidFill>
              </a:rPr>
              <a:t>How can linked data lead to more trust?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88D78F4-7F8F-2041-C60C-A9BF927CFF2C}"/>
              </a:ext>
            </a:extLst>
          </p:cNvPr>
          <p:cNvSpPr/>
          <p:nvPr/>
        </p:nvSpPr>
        <p:spPr>
          <a:xfrm>
            <a:off x="1174895" y="3465327"/>
            <a:ext cx="432000" cy="43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1</a:t>
            </a:r>
            <a:endParaRPr lang="nl-BE" sz="135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AC50EE-0788-EFC4-1429-CFF70F5771FD}"/>
              </a:ext>
            </a:extLst>
          </p:cNvPr>
          <p:cNvSpPr txBox="1"/>
          <p:nvPr/>
        </p:nvSpPr>
        <p:spPr>
          <a:xfrm>
            <a:off x="422124" y="4509703"/>
            <a:ext cx="1919425" cy="179192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1400" dirty="0"/>
              <a:t>Uses URIs for subjects, objects, and relationships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FAFA5F5-7D82-C9F5-2776-E57EC34BE6AD}"/>
              </a:ext>
            </a:extLst>
          </p:cNvPr>
          <p:cNvSpPr/>
          <p:nvPr/>
        </p:nvSpPr>
        <p:spPr>
          <a:xfrm>
            <a:off x="3128794" y="3465327"/>
            <a:ext cx="432000" cy="43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2</a:t>
            </a:r>
            <a:endParaRPr lang="nl-BE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52AE993-BCB7-493C-217E-8C8BED222844}"/>
              </a:ext>
            </a:extLst>
          </p:cNvPr>
          <p:cNvSpPr txBox="1"/>
          <p:nvPr/>
        </p:nvSpPr>
        <p:spPr>
          <a:xfrm>
            <a:off x="2399751" y="3974816"/>
            <a:ext cx="1802132" cy="468000"/>
          </a:xfrm>
          <a:prstGeom prst="rect">
            <a:avLst/>
          </a:prstGeom>
          <a:solidFill>
            <a:srgbClr val="4372A0"/>
          </a:solidFill>
        </p:spPr>
        <p:txBody>
          <a:bodyPr wrap="square" anchor="ctr">
            <a:noAutofit/>
          </a:bodyPr>
          <a:lstStyle>
            <a:defPPr>
              <a:defRPr lang="en-BE"/>
            </a:defPPr>
            <a:lvl1pPr>
              <a:defRPr sz="1600" i="1">
                <a:solidFill>
                  <a:schemeClr val="bg1"/>
                </a:solidFill>
              </a:defRPr>
            </a:lvl1pPr>
          </a:lstStyle>
          <a:p>
            <a:pPr algn="ctr">
              <a:lnSpc>
                <a:spcPts val="1600"/>
              </a:lnSpc>
            </a:pPr>
            <a:r>
              <a:rPr lang="en-US"/>
              <a:t>Semantic </a:t>
            </a:r>
          </a:p>
          <a:p>
            <a:pPr algn="ctr">
              <a:lnSpc>
                <a:spcPts val="1600"/>
              </a:lnSpc>
            </a:pPr>
            <a:r>
              <a:rPr lang="en-US"/>
              <a:t>Context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894716-E661-DDBB-C3A9-DA02D30C6E41}"/>
              </a:ext>
            </a:extLst>
          </p:cNvPr>
          <p:cNvSpPr txBox="1"/>
          <p:nvPr/>
        </p:nvSpPr>
        <p:spPr>
          <a:xfrm>
            <a:off x="410115" y="3982367"/>
            <a:ext cx="1919426" cy="468000"/>
          </a:xfrm>
          <a:prstGeom prst="rect">
            <a:avLst/>
          </a:prstGeom>
          <a:solidFill>
            <a:srgbClr val="4372A0"/>
          </a:solidFill>
        </p:spPr>
        <p:txBody>
          <a:bodyPr wrap="squar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i="1">
                <a:solidFill>
                  <a:schemeClr val="bg1"/>
                </a:solidFill>
              </a:rPr>
              <a:t>Verifiable Provenance </a:t>
            </a:r>
            <a:endParaRPr lang="nl-BE" sz="1600" i="1">
              <a:solidFill>
                <a:schemeClr val="bg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2BF063-3581-56BE-CAA9-B090F3FF2EDF}"/>
              </a:ext>
            </a:extLst>
          </p:cNvPr>
          <p:cNvSpPr txBox="1"/>
          <p:nvPr/>
        </p:nvSpPr>
        <p:spPr>
          <a:xfrm>
            <a:off x="2399752" y="4509703"/>
            <a:ext cx="1802132" cy="1791926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/>
          <a:p>
            <a:pPr algn="ctr"/>
            <a:r>
              <a:rPr lang="en-US" sz="1400" dirty="0"/>
              <a:t>Built on top of Ontologies. By linking a data point to a globally defined term, everyone agrees on the exact meaning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EA2F329-C4A5-4D3C-04C6-46F64580E974}"/>
              </a:ext>
            </a:extLst>
          </p:cNvPr>
          <p:cNvSpPr/>
          <p:nvPr/>
        </p:nvSpPr>
        <p:spPr>
          <a:xfrm>
            <a:off x="5415103" y="3480469"/>
            <a:ext cx="432000" cy="43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3</a:t>
            </a:r>
            <a:endParaRPr lang="nl-BE" sz="135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6BA2778-D6B7-A7D6-6DB5-2924F7CBC9E6}"/>
              </a:ext>
            </a:extLst>
          </p:cNvPr>
          <p:cNvSpPr txBox="1"/>
          <p:nvPr/>
        </p:nvSpPr>
        <p:spPr>
          <a:xfrm>
            <a:off x="4260088" y="3974816"/>
            <a:ext cx="2597910" cy="502702"/>
          </a:xfrm>
          <a:prstGeom prst="rect">
            <a:avLst/>
          </a:prstGeom>
          <a:solidFill>
            <a:srgbClr val="4372A0"/>
          </a:solidFill>
        </p:spPr>
        <p:txBody>
          <a:bodyPr wrap="square">
            <a:spAutoFit/>
          </a:bodyPr>
          <a:lstStyle>
            <a:defPPr>
              <a:defRPr lang="en-BE"/>
            </a:defPPr>
            <a:lvl1pPr algn="ctr">
              <a:defRPr sz="1600" i="1">
                <a:solidFill>
                  <a:schemeClr val="bg1"/>
                </a:solidFill>
              </a:defRPr>
            </a:lvl1pPr>
          </a:lstStyle>
          <a:p>
            <a:pPr>
              <a:lnSpc>
                <a:spcPts val="1600"/>
              </a:lnSpc>
            </a:pPr>
            <a:r>
              <a:rPr lang="en-US"/>
              <a:t>Corroboration through Interconnectivity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3EDDDEC-6A77-DAEB-F6CF-3AF34F84A3B1}"/>
              </a:ext>
            </a:extLst>
          </p:cNvPr>
          <p:cNvSpPr txBox="1"/>
          <p:nvPr/>
        </p:nvSpPr>
        <p:spPr>
          <a:xfrm>
            <a:off x="4260087" y="4504317"/>
            <a:ext cx="2597910" cy="1797312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defPPr>
              <a:defRPr lang="en-BE"/>
            </a:defPPr>
            <a:lvl1pPr algn="ctr">
              <a:defRPr sz="1600"/>
            </a:lvl1pPr>
          </a:lstStyle>
          <a:p>
            <a:r>
              <a:rPr lang="en-US" sz="1400" dirty="0"/>
              <a:t>If Dataset A links to Dataset B, &amp; Dataset C also links to Dataset B to confirm the same fact, the "weight" of that truth increases</a:t>
            </a:r>
            <a:endParaRPr lang="nl-BE" sz="1400" dirty="0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A25F20A5-BBF2-FF48-1B4D-7033BDDD9A7B}"/>
              </a:ext>
            </a:extLst>
          </p:cNvPr>
          <p:cNvSpPr/>
          <p:nvPr/>
        </p:nvSpPr>
        <p:spPr>
          <a:xfrm>
            <a:off x="4278086" y="1974284"/>
            <a:ext cx="582099" cy="342978"/>
          </a:xfrm>
          <a:prstGeom prst="rightArrow">
            <a:avLst/>
          </a:prstGeom>
          <a:solidFill>
            <a:srgbClr val="437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32FA3341-950E-9612-CF92-E1CD594BDA7A}"/>
              </a:ext>
            </a:extLst>
          </p:cNvPr>
          <p:cNvSpPr/>
          <p:nvPr/>
        </p:nvSpPr>
        <p:spPr>
          <a:xfrm>
            <a:off x="7561879" y="1911542"/>
            <a:ext cx="582099" cy="342978"/>
          </a:xfrm>
          <a:prstGeom prst="rightArrow">
            <a:avLst/>
          </a:prstGeom>
          <a:solidFill>
            <a:srgbClr val="4372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30DBF37-15A7-1F57-1135-A55A76837ED3}"/>
              </a:ext>
            </a:extLst>
          </p:cNvPr>
          <p:cNvSpPr txBox="1"/>
          <p:nvPr/>
        </p:nvSpPr>
        <p:spPr>
          <a:xfrm>
            <a:off x="6920414" y="3972972"/>
            <a:ext cx="2436461" cy="468000"/>
          </a:xfrm>
          <a:prstGeom prst="rect">
            <a:avLst/>
          </a:prstGeom>
          <a:solidFill>
            <a:srgbClr val="4372A0"/>
          </a:solidFill>
        </p:spPr>
        <p:txBody>
          <a:bodyPr wrap="square" anchor="ctr">
            <a:noAutofit/>
          </a:bodyPr>
          <a:lstStyle>
            <a:defPPr>
              <a:defRPr lang="en-BE"/>
            </a:defPPr>
            <a:lvl1pPr algn="ctr">
              <a:defRPr sz="1600" i="1">
                <a:solidFill>
                  <a:schemeClr val="bg1"/>
                </a:solidFill>
              </a:defRPr>
            </a:lvl1pPr>
          </a:lstStyle>
          <a:p>
            <a:pPr>
              <a:lnSpc>
                <a:spcPts val="1600"/>
              </a:lnSpc>
            </a:pPr>
            <a:r>
              <a:rPr lang="en-US"/>
              <a:t>Transparency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973A1C5-BBCE-BB68-0D10-F3BB838BF04D}"/>
              </a:ext>
            </a:extLst>
          </p:cNvPr>
          <p:cNvSpPr txBox="1"/>
          <p:nvPr/>
        </p:nvSpPr>
        <p:spPr>
          <a:xfrm>
            <a:off x="6912621" y="4490518"/>
            <a:ext cx="2436461" cy="1811111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anchor="ctr">
            <a:noAutofit/>
          </a:bodyPr>
          <a:lstStyle>
            <a:defPPr>
              <a:defRPr lang="en-BE"/>
            </a:defPPr>
            <a:lvl1pPr algn="ctr">
              <a:defRPr sz="1400"/>
            </a:lvl1pPr>
          </a:lstStyle>
          <a:p>
            <a:r>
              <a:rPr lang="en-US" dirty="0"/>
              <a:t>follows Open World Assumption (OWA). information it has might be incomplete and provides links to find the rest</a:t>
            </a:r>
            <a:endParaRPr lang="nl-BE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A09A9C-0544-44F0-24E4-A65D45E3CB38}"/>
              </a:ext>
            </a:extLst>
          </p:cNvPr>
          <p:cNvSpPr txBox="1"/>
          <p:nvPr/>
        </p:nvSpPr>
        <p:spPr>
          <a:xfrm>
            <a:off x="9413513" y="3981879"/>
            <a:ext cx="2484241" cy="468000"/>
          </a:xfrm>
          <a:prstGeom prst="rect">
            <a:avLst/>
          </a:prstGeom>
          <a:solidFill>
            <a:srgbClr val="4372A0"/>
          </a:solidFill>
        </p:spPr>
        <p:txBody>
          <a:bodyPr wrap="square">
            <a:spAutoFit/>
          </a:bodyPr>
          <a:lstStyle>
            <a:defPPr>
              <a:defRPr lang="en-BE"/>
            </a:defPPr>
            <a:lvl1pPr algn="ctr">
              <a:defRPr sz="1600" i="1">
                <a:solidFill>
                  <a:schemeClr val="bg1"/>
                </a:solidFill>
              </a:defRPr>
            </a:lvl1pPr>
          </a:lstStyle>
          <a:p>
            <a:pPr>
              <a:lnSpc>
                <a:spcPts val="1500"/>
              </a:lnSpc>
            </a:pPr>
            <a:r>
              <a:rPr lang="en-US"/>
              <a:t>Reduced Human Intervention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3F7EB9-2D46-A626-7636-66A0EE945E76}"/>
              </a:ext>
            </a:extLst>
          </p:cNvPr>
          <p:cNvSpPr txBox="1"/>
          <p:nvPr/>
        </p:nvSpPr>
        <p:spPr>
          <a:xfrm>
            <a:off x="9401099" y="4450757"/>
            <a:ext cx="2496655" cy="1846659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</p:spPr>
        <p:txBody>
          <a:bodyPr wrap="square" tIns="274320" bIns="274320" anchor="ctr">
            <a:spAutoFit/>
          </a:bodyPr>
          <a:lstStyle>
            <a:defPPr>
              <a:defRPr lang="en-BE"/>
            </a:defPPr>
            <a:lvl1pPr algn="ctr">
              <a:defRPr sz="1400"/>
            </a:lvl1pPr>
          </a:lstStyle>
          <a:p>
            <a:r>
              <a:rPr lang="en-US" dirty="0"/>
              <a:t>manual "ETL" (Extract, Transform, Load) replaced by Federated Queries (using SPARQL). Data is queried directly from the source in real-time.</a:t>
            </a:r>
            <a:endParaRPr lang="nl-BE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49C9534-E51B-2EC2-BE57-0DD78C830806}"/>
              </a:ext>
            </a:extLst>
          </p:cNvPr>
          <p:cNvSpPr/>
          <p:nvPr/>
        </p:nvSpPr>
        <p:spPr>
          <a:xfrm>
            <a:off x="7945378" y="3480469"/>
            <a:ext cx="432000" cy="43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4</a:t>
            </a:r>
            <a:endParaRPr lang="nl-BE" sz="135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F56DC8F9-30B9-7E22-9EFB-90348395F990}"/>
              </a:ext>
            </a:extLst>
          </p:cNvPr>
          <p:cNvSpPr/>
          <p:nvPr/>
        </p:nvSpPr>
        <p:spPr>
          <a:xfrm>
            <a:off x="10456199" y="3476923"/>
            <a:ext cx="432000" cy="4320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/>
              <a:t>5</a:t>
            </a:r>
            <a:endParaRPr lang="nl-BE" sz="1350"/>
          </a:p>
        </p:txBody>
      </p:sp>
    </p:spTree>
    <p:extLst>
      <p:ext uri="{BB962C8B-B14F-4D97-AF65-F5344CB8AC3E}">
        <p14:creationId xmlns:p14="http://schemas.microsoft.com/office/powerpoint/2010/main" val="121505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</p:bldLst>
  </p:timing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127B8-76B5-749F-022D-53CE9F0C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6B6FC-7943-3329-259E-3EE927ABA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if the data we have is not Linked Data?</a:t>
            </a:r>
            <a:endParaRPr lang="en-BE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DBA4767-05AA-4532-5C83-BB06B42EBB73}"/>
              </a:ext>
            </a:extLst>
          </p:cNvPr>
          <p:cNvSpPr txBox="1">
            <a:spLocks/>
          </p:cNvSpPr>
          <p:nvPr/>
        </p:nvSpPr>
        <p:spPr>
          <a:xfrm>
            <a:off x="839411" y="1439418"/>
            <a:ext cx="11144774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/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DAF40C3-3672-2384-E691-A3E7D78F8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8286" y="3632416"/>
            <a:ext cx="11735899" cy="16755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35C90-2F1C-DB73-94C0-B0734EE0D174}"/>
              </a:ext>
            </a:extLst>
          </p:cNvPr>
          <p:cNvSpPr txBox="1"/>
          <p:nvPr/>
        </p:nvSpPr>
        <p:spPr>
          <a:xfrm>
            <a:off x="1008143" y="1380228"/>
            <a:ext cx="10976042" cy="1580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145" indent="-271145" defTabSz="91437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>
                <a:solidFill>
                  <a:schemeClr val="accent1"/>
                </a:solidFill>
              </a:rPr>
              <a:t>How to transform traditional (discrete) data into linked data</a:t>
            </a:r>
          </a:p>
          <a:p>
            <a:pPr marL="800100" lvl="1" indent="-342900" defTabSz="914377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</a:rPr>
              <a:t>We build pipelines to transform traditional (discrete) data into linked data</a:t>
            </a:r>
          </a:p>
          <a:p>
            <a:pPr marL="800100" lvl="1" indent="-342900" defTabSz="914377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</a:rPr>
              <a:t>Pipelines work in an automated fashion. </a:t>
            </a:r>
          </a:p>
          <a:p>
            <a:pPr marL="800100" lvl="1" indent="-342900" defTabSz="914377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accent1"/>
                </a:solidFill>
              </a:rPr>
              <a:t>Human intervention is needed to adjust for schema design/changes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EB17CF-6857-77C4-4543-80594C39A823}"/>
              </a:ext>
            </a:extLst>
          </p:cNvPr>
          <p:cNvSpPr/>
          <p:nvPr/>
        </p:nvSpPr>
        <p:spPr>
          <a:xfrm>
            <a:off x="9300882" y="4084708"/>
            <a:ext cx="1367118" cy="1111624"/>
          </a:xfrm>
          <a:prstGeom prst="roundRect">
            <a:avLst>
              <a:gd name="adj" fmla="val 8425"/>
            </a:avLst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F39063-67D8-5FAB-6E1C-F9F453BF5F21}"/>
              </a:ext>
            </a:extLst>
          </p:cNvPr>
          <p:cNvSpPr/>
          <p:nvPr/>
        </p:nvSpPr>
        <p:spPr>
          <a:xfrm>
            <a:off x="9800664" y="3603749"/>
            <a:ext cx="367553" cy="369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nl-BE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1BE44DC-B6BC-C632-50C1-EF0C4DC27798}"/>
              </a:ext>
            </a:extLst>
          </p:cNvPr>
          <p:cNvSpPr/>
          <p:nvPr/>
        </p:nvSpPr>
        <p:spPr>
          <a:xfrm>
            <a:off x="8241792" y="4084708"/>
            <a:ext cx="835152" cy="1111624"/>
          </a:xfrm>
          <a:prstGeom prst="roundRect">
            <a:avLst>
              <a:gd name="adj" fmla="val 8425"/>
            </a:avLst>
          </a:prstGeom>
          <a:noFill/>
          <a:ln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CB62015-8CCA-B5C2-56EA-FD1E0B1B6A04}"/>
              </a:ext>
            </a:extLst>
          </p:cNvPr>
          <p:cNvSpPr/>
          <p:nvPr/>
        </p:nvSpPr>
        <p:spPr>
          <a:xfrm>
            <a:off x="8475591" y="3595706"/>
            <a:ext cx="367553" cy="369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nl-B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9CDA48-0D63-FFC7-A06D-F34E4C93EF98}"/>
              </a:ext>
            </a:extLst>
          </p:cNvPr>
          <p:cNvSpPr txBox="1"/>
          <p:nvPr/>
        </p:nvSpPr>
        <p:spPr>
          <a:xfrm>
            <a:off x="4245430" y="5417058"/>
            <a:ext cx="310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Publishing Linked Data</a:t>
            </a:r>
          </a:p>
        </p:txBody>
      </p:sp>
    </p:spTree>
    <p:extLst>
      <p:ext uri="{BB962C8B-B14F-4D97-AF65-F5344CB8AC3E}">
        <p14:creationId xmlns:p14="http://schemas.microsoft.com/office/powerpoint/2010/main" val="2209054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0D724-20BB-61EF-E38C-27DE9F144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AAEAE-F950-4659-0F6E-B518B443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9166757" cy="881784"/>
          </a:xfrm>
        </p:spPr>
        <p:txBody>
          <a:bodyPr/>
          <a:lstStyle/>
          <a:p>
            <a:r>
              <a:rPr lang="en-US"/>
              <a:t>What we did to improve upon traditional linked data</a:t>
            </a:r>
            <a:endParaRPr lang="en-B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9E850-6ED8-A4D2-6F4E-504575B2D9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66113" y="1715288"/>
            <a:ext cx="5584373" cy="3643285"/>
          </a:xfrm>
          <a:prstGeom prst="rect">
            <a:avLst/>
          </a:prstGeom>
          <a:noFill/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71328F55-EA74-80D9-B96E-2909193E7FCE}"/>
              </a:ext>
            </a:extLst>
          </p:cNvPr>
          <p:cNvSpPr/>
          <p:nvPr/>
        </p:nvSpPr>
        <p:spPr>
          <a:xfrm>
            <a:off x="10986248" y="1141687"/>
            <a:ext cx="367553" cy="369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  <a:endParaRPr lang="nl-B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2C6AEF-3E55-0E13-0777-B61815FBED68}"/>
              </a:ext>
            </a:extLst>
          </p:cNvPr>
          <p:cNvSpPr txBox="1"/>
          <p:nvPr/>
        </p:nvSpPr>
        <p:spPr>
          <a:xfrm>
            <a:off x="8380325" y="5488130"/>
            <a:ext cx="2100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/>
              <a:t>Fragmented tree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744F9D9C-1078-8BFB-2B93-3A0F63AF16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0343" y="1715288"/>
            <a:ext cx="5181601" cy="435133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200" b="1">
                <a:solidFill>
                  <a:schemeClr val="accent1">
                    <a:lumMod val="75000"/>
                    <a:lumOff val="2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 Data Event Streams (LDES)</a:t>
            </a:r>
            <a:endParaRPr lang="en-US" sz="2200" b="1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200"/>
              <a:t>Data is published as an append-only stream of immutable "events“ appended to existing data</a:t>
            </a:r>
          </a:p>
          <a:p>
            <a:pPr>
              <a:spcAft>
                <a:spcPts val="600"/>
              </a:spcAft>
            </a:pPr>
            <a:r>
              <a:rPr lang="en-US" sz="2200"/>
              <a:t>Built-in Versioning (History) </a:t>
            </a:r>
          </a:p>
          <a:p>
            <a:pPr>
              <a:spcAft>
                <a:spcPts val="600"/>
              </a:spcAft>
            </a:pPr>
            <a:r>
              <a:rPr lang="en-US" sz="2200"/>
              <a:t>Published in fragmented feeds, which makes it cheaper to query</a:t>
            </a:r>
          </a:p>
          <a:p>
            <a:pPr>
              <a:spcAft>
                <a:spcPts val="600"/>
              </a:spcAft>
            </a:pPr>
            <a:r>
              <a:rPr lang="en-US" sz="2200"/>
              <a:t>Efficient synchronization. A client can "subscribe" to the stream and know exactly where they left off, catching up on only the missing events.</a:t>
            </a:r>
          </a:p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907312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547F8-3023-E691-D848-68BB53826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62CAB-8161-EE48-083D-B8CBA151F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9166757" cy="881784"/>
          </a:xfrm>
        </p:spPr>
        <p:txBody>
          <a:bodyPr/>
          <a:lstStyle/>
          <a:p>
            <a:r>
              <a:rPr lang="en-US"/>
              <a:t>What we did to improve upon traditional linked data</a:t>
            </a:r>
            <a:endParaRPr lang="en-BE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73326298-BE3C-B91A-888A-A2C1EAA9BDE2}"/>
              </a:ext>
            </a:extLst>
          </p:cNvPr>
          <p:cNvSpPr txBox="1">
            <a:spLocks/>
          </p:cNvSpPr>
          <p:nvPr/>
        </p:nvSpPr>
        <p:spPr>
          <a:xfrm>
            <a:off x="1125269" y="1297150"/>
            <a:ext cx="11245013" cy="3977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>
                <a:solidFill>
                  <a:schemeClr val="accent1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RDF Time Series Snippets (RDFTSS)</a:t>
            </a:r>
            <a:endParaRPr lang="en-US" sz="2200" b="1">
              <a:solidFill>
                <a:schemeClr val="accent1">
                  <a:lumMod val="75000"/>
                  <a:lumOff val="25000"/>
                </a:schemeClr>
              </a:solidFill>
            </a:endParaRPr>
          </a:p>
          <a:p>
            <a:pPr marL="271456" indent="-271456"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>
                <a:solidFill>
                  <a:schemeClr val="accent1"/>
                </a:solidFill>
              </a:rPr>
              <a:t>Data is compressed by separating redundant metadata from sensory readings</a:t>
            </a:r>
          </a:p>
          <a:p>
            <a:pPr marL="271456" indent="-271456"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>
                <a:solidFill>
                  <a:schemeClr val="accent1"/>
                </a:solidFill>
              </a:rPr>
              <a:t>Significant reduction in ingest/recall size/time </a:t>
            </a:r>
          </a:p>
          <a:p>
            <a:pPr marL="271456" indent="-271456"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>
                <a:solidFill>
                  <a:schemeClr val="accent1"/>
                </a:solidFill>
              </a:rPr>
              <a:t>Native support for data analysis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2EBB6-0C8D-ED2B-EDB5-D4DF45181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6048" y="3832015"/>
            <a:ext cx="6957663" cy="218713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1BEC9E3-FA46-C2E3-DC51-CC25A83EAB65}"/>
              </a:ext>
            </a:extLst>
          </p:cNvPr>
          <p:cNvSpPr/>
          <p:nvPr/>
        </p:nvSpPr>
        <p:spPr>
          <a:xfrm>
            <a:off x="10986248" y="3285970"/>
            <a:ext cx="367553" cy="36933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  <a:endParaRPr lang="nl-B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7C656D-6AB3-9382-6956-1D78C12F186F}"/>
              </a:ext>
            </a:extLst>
          </p:cNvPr>
          <p:cNvSpPr/>
          <p:nvPr/>
        </p:nvSpPr>
        <p:spPr>
          <a:xfrm>
            <a:off x="119743" y="6019800"/>
            <a:ext cx="243646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7F490B-B1D1-EF1A-B46A-B099C477D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700" y="3285970"/>
            <a:ext cx="3113040" cy="3428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548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75D8A-91B8-13C4-C6AD-C34BD91C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D022D-3032-5C33-6077-D26BADB81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9166757" cy="881784"/>
          </a:xfrm>
        </p:spPr>
        <p:txBody>
          <a:bodyPr/>
          <a:lstStyle/>
          <a:p>
            <a:r>
              <a:rPr lang="en-US"/>
              <a:t>How to consume linked data</a:t>
            </a:r>
            <a:endParaRPr lang="en-BE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6A220E-CDCC-F69E-68D8-55897711D792}"/>
              </a:ext>
            </a:extLst>
          </p:cNvPr>
          <p:cNvSpPr txBox="1">
            <a:spLocks/>
          </p:cNvSpPr>
          <p:nvPr/>
        </p:nvSpPr>
        <p:spPr>
          <a:xfrm>
            <a:off x="1322466" y="1523206"/>
            <a:ext cx="4218363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56" indent="-271456"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>
                <a:solidFill>
                  <a:schemeClr val="accent1"/>
                </a:solidFill>
              </a:rPr>
              <a:t>Develop a Linked Data consumption-centric system.</a:t>
            </a:r>
          </a:p>
          <a:p>
            <a:pPr marL="271456" indent="-271456"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>
                <a:solidFill>
                  <a:schemeClr val="accent1"/>
                </a:solidFill>
              </a:rPr>
              <a:t>Data is offered in multiple forms (LDES, LDESTSS, and CSV)</a:t>
            </a:r>
          </a:p>
          <a:p>
            <a:pPr marL="271456" indent="-271456">
              <a:spcBef>
                <a:spcPts val="7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>
                <a:solidFill>
                  <a:schemeClr val="accent1"/>
                </a:solidFill>
              </a:rPr>
              <a:t>Decision support is provided in the form of querying, visualization, and forecasting.</a:t>
            </a:r>
          </a:p>
          <a:p>
            <a:pPr marL="285750" indent="-285750"/>
            <a:endParaRPr lang="en-US" sz="22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ED411-9BEB-ED17-74A6-F5603C6E6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535" y="1659904"/>
            <a:ext cx="6360795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91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191B6-A8C9-2BC2-FA3E-8E10C1389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054B9B-8A07-F448-7995-A11B097D5755}"/>
              </a:ext>
            </a:extLst>
          </p:cNvPr>
          <p:cNvSpPr/>
          <p:nvPr/>
        </p:nvSpPr>
        <p:spPr>
          <a:xfrm>
            <a:off x="7238803" y="0"/>
            <a:ext cx="498367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641803-1CF9-6287-245B-1414D692E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125" y="1560513"/>
            <a:ext cx="4574961" cy="2387600"/>
          </a:xfrm>
        </p:spPr>
        <p:txBody>
          <a:bodyPr/>
          <a:lstStyle/>
          <a:p>
            <a:r>
              <a:rPr lang="en-US"/>
              <a:t>Case Studies</a:t>
            </a:r>
          </a:p>
        </p:txBody>
      </p:sp>
      <p:pic>
        <p:nvPicPr>
          <p:cNvPr id="7172" name="Picture 4" descr="Data Strategy - Dataedo Data Cartoons">
            <a:extLst>
              <a:ext uri="{FF2B5EF4-FFF2-40B4-BE49-F238E27FC236}">
                <a16:creationId xmlns:a16="http://schemas.microsoft.com/office/drawing/2014/main" id="{4E6E316D-0AAB-5EB9-282B-57D3A462C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03" r="5274" b="12857"/>
          <a:stretch>
            <a:fillRect/>
          </a:stretch>
        </p:blipFill>
        <p:spPr bwMode="auto">
          <a:xfrm>
            <a:off x="7478556" y="2163994"/>
            <a:ext cx="4504170" cy="356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462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30000" b="-30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749E61-BDA5-FF8E-0571-23943F12BD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D5A80683-5938-E128-18D5-E946DBD47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618850-A31A-6C58-32E7-1A91E2958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FC4F3E-8047-E628-B484-2ABD9948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336" y="4152624"/>
            <a:ext cx="2525110" cy="19314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Dessel–</a:t>
            </a:r>
            <a:r>
              <a:rPr lang="en-US" sz="2200" b="1" i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Kwaadmechelen</a:t>
            </a:r>
            <a:r>
              <a:rPr lang="en-US" sz="22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canal </a:t>
            </a:r>
            <a:endParaRPr lang="en-US" sz="2200" b="1" i="1" kern="1200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E2CFC8-CA50-2065-5884-2383E2069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F651C9-2EE0-60C2-42F6-AE6364244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BE54A1-2B39-CC13-88A2-8D923B899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4992" y="4151376"/>
            <a:ext cx="3502532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71145" indent="-271145"/>
            <a:r>
              <a:rPr lang="en-US" sz="1700" dirty="0"/>
              <a:t>We started by monitoring two attributes: stage and discharge.</a:t>
            </a:r>
            <a:endParaRPr lang="en-US" dirty="0"/>
          </a:p>
          <a:p>
            <a:r>
              <a:rPr lang="en-US" sz="1700" dirty="0"/>
              <a:t> High-resolution historic data from 2021 to present.</a:t>
            </a:r>
          </a:p>
          <a:p>
            <a:pPr marL="271145" indent="-271145"/>
            <a:r>
              <a:rPr lang="en-US" sz="1700" dirty="0"/>
              <a:t>Data obtained through Hydrologisch InformatieCentrum (HIC).</a:t>
            </a:r>
            <a:endParaRPr lang="en-US" sz="17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363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1072B-61BC-7939-FEFB-60D32DE10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123C757-AD20-31D3-7C21-95D89E6EE2E6}"/>
              </a:ext>
            </a:extLst>
          </p:cNvPr>
          <p:cNvSpPr/>
          <p:nvPr/>
        </p:nvSpPr>
        <p:spPr>
          <a:xfrm>
            <a:off x="2169860" y="4953724"/>
            <a:ext cx="8825696" cy="13577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8918E5-F4E7-76B0-D3F6-1E0AF4B9FB50}"/>
              </a:ext>
            </a:extLst>
          </p:cNvPr>
          <p:cNvSpPr txBox="1">
            <a:spLocks/>
          </p:cNvSpPr>
          <p:nvPr/>
        </p:nvSpPr>
        <p:spPr>
          <a:xfrm>
            <a:off x="1033158" y="234501"/>
            <a:ext cx="8538354" cy="88178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E56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About Us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E56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8682D-1DFC-21F7-71C9-F9BA60E62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3158" y="159194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200"/>
              <a:t>Janelcy Alferes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R&amp;D</a:t>
            </a:r>
          </a:p>
          <a:p>
            <a:r>
              <a:rPr lang="en-US"/>
              <a:t>Project Leader Monitoring technology &amp; Digital water at VITO</a:t>
            </a:r>
          </a:p>
          <a:p>
            <a:r>
              <a:rPr lang="en-US"/>
              <a:t>IWA Group on Instrumentation, Control and Automation (ICA)</a:t>
            </a:r>
          </a:p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22F912-A59D-5D6A-F179-67065CE15CD8}"/>
              </a:ext>
            </a:extLst>
          </p:cNvPr>
          <p:cNvSpPr txBox="1">
            <a:spLocks/>
          </p:cNvSpPr>
          <p:nvPr/>
        </p:nvSpPr>
        <p:spPr>
          <a:xfrm>
            <a:off x="6669009" y="1337945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spcBef>
                <a:spcPts val="700"/>
              </a:spcBef>
              <a:buClr>
                <a:schemeClr val="accent5"/>
              </a:buClr>
              <a:buNone/>
            </a:pPr>
            <a:r>
              <a:rPr lang="en-US" sz="2200" err="1">
                <a:solidFill>
                  <a:schemeClr val="accent1"/>
                </a:solidFill>
              </a:rPr>
              <a:t>Shehabeldeen</a:t>
            </a:r>
            <a:r>
              <a:rPr lang="en-US" sz="2200">
                <a:solidFill>
                  <a:schemeClr val="accent1"/>
                </a:solidFill>
              </a:rPr>
              <a:t> Abdelfatah</a:t>
            </a:r>
          </a:p>
          <a:p>
            <a:pPr marL="0" indent="0">
              <a:spcBef>
                <a:spcPts val="700"/>
              </a:spcBef>
              <a:buClr>
                <a:schemeClr val="accent5"/>
              </a:buClr>
              <a:buNone/>
            </a:pPr>
            <a:endParaRPr lang="en-US" sz="2200">
              <a:solidFill>
                <a:schemeClr val="accent1"/>
              </a:solidFill>
            </a:endParaRPr>
          </a:p>
          <a:p>
            <a: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accent1"/>
                </a:solidFill>
              </a:rPr>
              <a:t>PhD student at </a:t>
            </a:r>
            <a:r>
              <a:rPr lang="en-US" sz="2000" err="1">
                <a:solidFill>
                  <a:schemeClr val="accent1"/>
                </a:solidFill>
              </a:rPr>
              <a:t>UGent</a:t>
            </a:r>
            <a:endParaRPr lang="en-US" sz="2000">
              <a:solidFill>
                <a:schemeClr val="accent1"/>
              </a:solidFill>
            </a:endParaRPr>
          </a:p>
          <a:p>
            <a: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accent1"/>
                </a:solidFill>
              </a:rPr>
              <a:t>Researcher at VITO</a:t>
            </a:r>
          </a:p>
          <a:p>
            <a:pPr marL="271463" indent="-271463"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accent1"/>
                </a:solidFill>
              </a:rPr>
              <a:t>Specialize in Linked Data and Data Spaces</a:t>
            </a:r>
          </a:p>
        </p:txBody>
      </p:sp>
      <p:pic>
        <p:nvPicPr>
          <p:cNvPr id="5" name="Picture 8" descr="Profile image">
            <a:extLst>
              <a:ext uri="{FF2B5EF4-FFF2-40B4-BE49-F238E27FC236}">
                <a16:creationId xmlns:a16="http://schemas.microsoft.com/office/drawing/2014/main" id="{8036F73C-1746-6653-5775-48E8BC01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2130" y="1693545"/>
            <a:ext cx="1513264" cy="1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AAC661-468B-4A6C-6CF9-0233A38E88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66708" y="1921192"/>
            <a:ext cx="1838828" cy="1383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A29691-DD64-1D64-1E9D-39E8D74B93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105772" y="5302981"/>
            <a:ext cx="2828346" cy="565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85BD49-297E-853D-F32A-E817B5BCA7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408225" y="5779128"/>
            <a:ext cx="1250256" cy="357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F819C2-30A1-E8A6-CFCA-79C677E65E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954315" y="5158613"/>
            <a:ext cx="741251" cy="565925"/>
          </a:xfrm>
          <a:prstGeom prst="rect">
            <a:avLst/>
          </a:prstGeom>
        </p:spPr>
      </p:pic>
      <p:sp>
        <p:nvSpPr>
          <p:cNvPr id="34" name="TextBox 99613644">
            <a:extLst>
              <a:ext uri="{FF2B5EF4-FFF2-40B4-BE49-F238E27FC236}">
                <a16:creationId xmlns:a16="http://schemas.microsoft.com/office/drawing/2014/main" id="{A3EF642E-B10D-B973-B616-8149AF8E41FE}"/>
              </a:ext>
            </a:extLst>
          </p:cNvPr>
          <p:cNvSpPr txBox="1"/>
          <p:nvPr/>
        </p:nvSpPr>
        <p:spPr bwMode="auto">
          <a:xfrm>
            <a:off x="2687278" y="5887756"/>
            <a:ext cx="1955151" cy="357790"/>
          </a:xfrm>
          <a:prstGeom prst="rect">
            <a:avLst/>
          </a:prstGeom>
          <a:noFill/>
        </p:spPr>
        <p:txBody>
          <a:bodyPr vert="horz" wrap="none" lIns="91440" tIns="45720" rIns="91440" bIns="45720" numCol="1" spcCol="0" rtlCol="0" fromWordArt="0" anchor="t" anchorCtr="0" forceAA="0" compatLnSpc="0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i="1"/>
              <a:t>FWO, </a:t>
            </a:r>
            <a:r>
              <a:rPr i="1"/>
              <a:t>2023-2027</a:t>
            </a:r>
            <a:endParaRPr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FC29782-070A-893E-5319-D73A361AD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632102" y="5158613"/>
            <a:ext cx="1363453" cy="494983"/>
          </a:xfrm>
          <a:prstGeom prst="rect">
            <a:avLst/>
          </a:prstGeom>
          <a:noFill/>
        </p:spPr>
      </p:pic>
      <p:sp>
        <p:nvSpPr>
          <p:cNvPr id="40" name="TextBox 1760322825">
            <a:extLst>
              <a:ext uri="{FF2B5EF4-FFF2-40B4-BE49-F238E27FC236}">
                <a16:creationId xmlns:a16="http://schemas.microsoft.com/office/drawing/2014/main" id="{8AF7C8B8-38DF-A88A-C6CD-2FEE3E33908E}"/>
              </a:ext>
            </a:extLst>
          </p:cNvPr>
          <p:cNvSpPr txBox="1"/>
          <p:nvPr/>
        </p:nvSpPr>
        <p:spPr bwMode="auto">
          <a:xfrm>
            <a:off x="4904644" y="5164341"/>
            <a:ext cx="3926835" cy="977191"/>
          </a:xfrm>
          <a:prstGeom prst="rect">
            <a:avLst/>
          </a:prstGeom>
          <a:noFill/>
        </p:spPr>
        <p:txBody>
          <a:bodyPr vert="horz" wrap="square" lIns="91440" tIns="45720" rIns="91440" bIns="45720" numCol="1" spcCol="0" rtlCol="0" fromWordArt="0" anchor="t" anchorCtr="0" forceAA="0" compatLnSpc="0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sz="2000" b="1"/>
              <a:t>Water F</a:t>
            </a:r>
            <a:r>
              <a:rPr sz="2000" b="0"/>
              <a:t>it for</a:t>
            </a:r>
            <a:r>
              <a:rPr sz="2000" b="1"/>
              <a:t> R</a:t>
            </a:r>
            <a:r>
              <a:rPr sz="2000" b="0"/>
              <a:t>euse digital </a:t>
            </a:r>
            <a:r>
              <a:rPr sz="2000" b="1"/>
              <a:t>A</a:t>
            </a:r>
            <a:r>
              <a:rPr sz="2000" b="0"/>
              <a:t>rchitecture </a:t>
            </a:r>
            <a:endParaRPr sz="2000" b="1"/>
          </a:p>
          <a:p>
            <a:pPr algn="ctr">
              <a:defRPr/>
            </a:pPr>
            <a:r>
              <a:rPr sz="2000" b="0"/>
              <a:t>and </a:t>
            </a:r>
            <a:r>
              <a:rPr sz="2000" b="1"/>
              <a:t>M</a:t>
            </a:r>
            <a:r>
              <a:rPr sz="2000" b="0"/>
              <a:t>odelling </a:t>
            </a:r>
            <a:r>
              <a:rPr sz="2000" b="1"/>
              <a:t>E</a:t>
            </a:r>
            <a:r>
              <a:rPr sz="2000" b="0"/>
              <a:t>cosystem</a:t>
            </a:r>
          </a:p>
        </p:txBody>
      </p:sp>
    </p:spTree>
    <p:extLst>
      <p:ext uri="{BB962C8B-B14F-4D97-AF65-F5344CB8AC3E}">
        <p14:creationId xmlns:p14="http://schemas.microsoft.com/office/powerpoint/2010/main" val="977382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1C57B-043C-C9FB-6116-2903898A9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674A1-D3B1-AFB9-DBAF-E49F7FEFB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ctr">
            <a:normAutofit/>
          </a:bodyPr>
          <a:lstStyle/>
          <a:p>
            <a:r>
              <a:rPr lang="en-US" dirty="0"/>
              <a:t>Dessel–Kwaadmechelen canal use case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AD9C153-8E88-BA1E-35A5-52866D7CE6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3" y="3049002"/>
            <a:ext cx="4006029" cy="2602308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DA9773-3C1B-1D4A-1869-022B7E1B7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658" y="3049002"/>
            <a:ext cx="4006029" cy="2602308"/>
          </a:xfrm>
          <a:prstGeom prst="rect">
            <a:avLst/>
          </a:prstGeom>
          <a:noFill/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748184D7-4646-FCDD-F78C-CA78A8166192}"/>
              </a:ext>
            </a:extLst>
          </p:cNvPr>
          <p:cNvSpPr txBox="1"/>
          <p:nvPr/>
        </p:nvSpPr>
        <p:spPr>
          <a:xfrm>
            <a:off x="1206543" y="5652684"/>
            <a:ext cx="162614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Stage</a:t>
            </a:r>
            <a:endParaRPr lang="en-US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582D4F34-E612-5A29-9FF5-CC884C6A8FEA}"/>
              </a:ext>
            </a:extLst>
          </p:cNvPr>
          <p:cNvSpPr txBox="1"/>
          <p:nvPr/>
        </p:nvSpPr>
        <p:spPr>
          <a:xfrm>
            <a:off x="5104513" y="5649323"/>
            <a:ext cx="206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Discharge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57A43C-AB39-50FA-8055-009E80178FA2}"/>
              </a:ext>
            </a:extLst>
          </p:cNvPr>
          <p:cNvSpPr txBox="1"/>
          <p:nvPr/>
        </p:nvSpPr>
        <p:spPr>
          <a:xfrm>
            <a:off x="504032" y="1148074"/>
            <a:ext cx="116879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  <a:cs typeface="Arial" panose="020B0604020202020204"/>
              </a:rPr>
              <a:t>Examining a selected window in June 2025, we noticed spikes in water discharge. This may indicate a change in the water level, probably caused by precipitation. </a:t>
            </a:r>
          </a:p>
        </p:txBody>
      </p:sp>
    </p:spTree>
    <p:extLst>
      <p:ext uri="{BB962C8B-B14F-4D97-AF65-F5344CB8AC3E}">
        <p14:creationId xmlns:p14="http://schemas.microsoft.com/office/powerpoint/2010/main" val="38549057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8B203-A51E-B229-F535-DCE2D079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33742-96F4-A007-D5A9-E1E3F6B16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ctr">
            <a:normAutofit/>
          </a:bodyPr>
          <a:lstStyle/>
          <a:p>
            <a:r>
              <a:rPr lang="en-US"/>
              <a:t>Dessel–</a:t>
            </a:r>
            <a:r>
              <a:rPr lang="en-US" err="1"/>
              <a:t>Kwaadmechelen</a:t>
            </a:r>
            <a:r>
              <a:rPr lang="en-US"/>
              <a:t> canal </a:t>
            </a:r>
            <a:r>
              <a:rPr lang="en-US" err="1"/>
              <a:t>usecase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ECED648-676C-5987-C02E-7662C7E0C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23" y="3049002"/>
            <a:ext cx="4006029" cy="2602308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D7CA36-2920-5A2E-935D-E9E447143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658" y="3049002"/>
            <a:ext cx="4006029" cy="2602308"/>
          </a:xfrm>
          <a:prstGeom prst="rect">
            <a:avLst/>
          </a:prstGeom>
          <a:noFill/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C0920364-9D82-6AB1-E185-CE2B0D01DE40}"/>
              </a:ext>
            </a:extLst>
          </p:cNvPr>
          <p:cNvSpPr txBox="1"/>
          <p:nvPr/>
        </p:nvSpPr>
        <p:spPr>
          <a:xfrm>
            <a:off x="1206543" y="5652684"/>
            <a:ext cx="162614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Stage</a:t>
            </a:r>
            <a:endParaRPr lang="en-US"/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32689A51-1965-12B7-4AC6-AC9ECC298CB6}"/>
              </a:ext>
            </a:extLst>
          </p:cNvPr>
          <p:cNvSpPr txBox="1"/>
          <p:nvPr/>
        </p:nvSpPr>
        <p:spPr>
          <a:xfrm>
            <a:off x="5104513" y="5649323"/>
            <a:ext cx="2066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Discharge</a:t>
            </a:r>
          </a:p>
        </p:txBody>
      </p:sp>
      <p:pic>
        <p:nvPicPr>
          <p:cNvPr id="3" name="Picture 2" descr="A grid of lines with time and date&#10;&#10;AI-generated content may be incorrect.">
            <a:extLst>
              <a:ext uri="{FF2B5EF4-FFF2-40B4-BE49-F238E27FC236}">
                <a16:creationId xmlns:a16="http://schemas.microsoft.com/office/drawing/2014/main" id="{3F0FCAA2-BC41-3981-9A3F-27B108779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502" y="2902603"/>
            <a:ext cx="4011146" cy="2778500"/>
          </a:xfrm>
          <a:prstGeom prst="rect">
            <a:avLst/>
          </a:prstGeom>
        </p:spPr>
      </p:pic>
      <p:sp>
        <p:nvSpPr>
          <p:cNvPr id="4" name="TextBox 14">
            <a:extLst>
              <a:ext uri="{FF2B5EF4-FFF2-40B4-BE49-F238E27FC236}">
                <a16:creationId xmlns:a16="http://schemas.microsoft.com/office/drawing/2014/main" id="{10EBFAFC-42C5-B880-057D-F2CE64657266}"/>
              </a:ext>
            </a:extLst>
          </p:cNvPr>
          <p:cNvSpPr txBox="1"/>
          <p:nvPr/>
        </p:nvSpPr>
        <p:spPr>
          <a:xfrm>
            <a:off x="9015365" y="5682941"/>
            <a:ext cx="2066961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/>
              <a:t>Precipitation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0CACCE-9BA3-9A2E-FF9E-B0F6CFD47ACC}"/>
              </a:ext>
            </a:extLst>
          </p:cNvPr>
          <p:cNvSpPr txBox="1"/>
          <p:nvPr/>
        </p:nvSpPr>
        <p:spPr>
          <a:xfrm>
            <a:off x="504032" y="1148074"/>
            <a:ext cx="11687967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en-US" dirty="0">
                <a:solidFill>
                  <a:schemeClr val="accent1"/>
                </a:solidFill>
                <a:cs typeface="Arial" panose="020B0604020202020204"/>
              </a:rPr>
              <a:t>Examining a selected window in June 2025, we noticed spikes in water discharge. This may indicate a change in the water level, probably caused by precipitation. </a:t>
            </a:r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en-US" dirty="0">
                <a:solidFill>
                  <a:schemeClr val="accent1"/>
                </a:solidFill>
                <a:cs typeface="Arial" panose="020B0604020202020204"/>
              </a:rPr>
              <a:t>Examining precipitation data, we noticed that the spike happened during a dry spell, eliminating prior conclusion.</a:t>
            </a:r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en-US" dirty="0">
                <a:solidFill>
                  <a:schemeClr val="accent1"/>
                </a:solidFill>
                <a:cs typeface="Arial" panose="020B0604020202020204"/>
              </a:rPr>
              <a:t>The conclusion, lock operations lead to the discharge spikes</a:t>
            </a:r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endParaRPr lang="en-US" dirty="0">
              <a:solidFill>
                <a:schemeClr val="accent1"/>
              </a:solidFill>
              <a:cs typeface="Arial" panose="020B0604020202020204"/>
            </a:endParaRP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endParaRPr lang="en-US" dirty="0">
              <a:solidFill>
                <a:schemeClr val="accent1"/>
              </a:solidFill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1957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C84E43-C719-95C0-38A0-BEBF12E7E5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E520B344-547A-5E22-F9A3-424C598A4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D77C51-DBF1-7A6D-78BD-5A1EF3EFD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ED4CD9-A14C-82E3-B5D1-837ED706F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19" y="4152624"/>
            <a:ext cx="2357022" cy="1920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i="1" dirty="0">
                <a:solidFill>
                  <a:schemeClr val="tx1"/>
                </a:solidFill>
                <a:cs typeface="Arial"/>
              </a:rPr>
              <a:t>Gent-Terneuzen Canal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65D28C8-E856-2620-8972-928F5AC3D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DB20E15-F02C-4629-0E2F-F769FD1F7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D1AC3C-C467-60D6-B46A-74BCBEAE64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64992" y="4151376"/>
            <a:ext cx="3487360" cy="19090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71145" indent="-271145"/>
            <a:r>
              <a:rPr lang="en-US" sz="1700" dirty="0"/>
              <a:t>We monitor canal conductivity levels through four sensors.</a:t>
            </a:r>
            <a:endParaRPr lang="en-US" dirty="0"/>
          </a:p>
          <a:p>
            <a:pPr marL="271145" indent="-271145"/>
            <a:r>
              <a:rPr lang="en-US" sz="1700" dirty="0"/>
              <a:t> High-resolution historic data from 2021 to present.</a:t>
            </a:r>
            <a:endParaRPr lang="en-US" sz="1700" dirty="0">
              <a:cs typeface="Arial" panose="020B0604020202020204"/>
            </a:endParaRPr>
          </a:p>
          <a:p>
            <a:pPr marL="271145" indent="-271145"/>
            <a:r>
              <a:rPr lang="en-US" sz="1700" dirty="0"/>
              <a:t>Data obtained through Vlaamse Milieumaatschappij and .</a:t>
            </a:r>
            <a:endParaRPr lang="en-US" sz="17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1113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F4E4-14CA-9F63-4E99-E74AF4F8A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A65B-1BC6-FDCD-1567-72E951E10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ctr">
            <a:normAutofit/>
          </a:bodyPr>
          <a:lstStyle/>
          <a:p>
            <a:r>
              <a:rPr lang="en-US" dirty="0"/>
              <a:t>Gent-Terneuzen Canal use case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F5B5D1-E8FA-244A-BED5-B9DB103224D2}"/>
              </a:ext>
            </a:extLst>
          </p:cNvPr>
          <p:cNvSpPr txBox="1"/>
          <p:nvPr/>
        </p:nvSpPr>
        <p:spPr>
          <a:xfrm>
            <a:off x="504032" y="1148074"/>
            <a:ext cx="116879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en-US" dirty="0">
                <a:solidFill>
                  <a:schemeClr val="accent1"/>
                </a:solidFill>
                <a:cs typeface="Arial" panose="020B0604020202020204"/>
              </a:rPr>
              <a:t>There's a clear long-term seasonal pattern, conductivity peaks in summer/autumn and drops in winter, repeating annually. This is typical for canals — lower rainfall and higher evaporation concentrate salts.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201EED6-18C9-24D8-072B-02DC7E9BB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8264" b="23065"/>
          <a:stretch>
            <a:fillRect/>
          </a:stretch>
        </p:blipFill>
        <p:spPr>
          <a:xfrm>
            <a:off x="2265089" y="1794405"/>
            <a:ext cx="8480346" cy="46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16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C7C13-6880-EA6C-5BAD-69FF1865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9320-81C5-CBDA-BA8F-8AB3EFE34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ctr">
            <a:normAutofit/>
          </a:bodyPr>
          <a:lstStyle/>
          <a:p>
            <a:r>
              <a:rPr lang="en-US" dirty="0"/>
              <a:t>Gent-Terneuzen Canal use case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0D449F-A8F3-7A39-AEB9-DBE457F3F866}"/>
              </a:ext>
            </a:extLst>
          </p:cNvPr>
          <p:cNvSpPr txBox="1"/>
          <p:nvPr/>
        </p:nvSpPr>
        <p:spPr>
          <a:xfrm>
            <a:off x="504032" y="1148074"/>
            <a:ext cx="116879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en-US" dirty="0">
                <a:solidFill>
                  <a:schemeClr val="accent1"/>
                </a:solidFill>
                <a:cs typeface="Arial" panose="020B0604020202020204"/>
              </a:rPr>
              <a:t>Examining precipitation data, we notice that it has no noticeable effect on the canal’s conductivity.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584493B-BD32-DAF2-4D5B-AC46E7A05B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" y="2095295"/>
            <a:ext cx="12191719" cy="36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43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A0661-0734-A0F8-3FF9-8EC6DC10B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6EFAD-E55B-8827-D012-35667502F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8538355" cy="881784"/>
          </a:xfrm>
        </p:spPr>
        <p:txBody>
          <a:bodyPr anchor="ctr">
            <a:normAutofit/>
          </a:bodyPr>
          <a:lstStyle/>
          <a:p>
            <a:r>
              <a:rPr lang="en-US" dirty="0"/>
              <a:t>Gent-Terneuzen Canal use case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4B5EF2-DE83-BAD4-1557-BED733BE7C82}"/>
              </a:ext>
            </a:extLst>
          </p:cNvPr>
          <p:cNvSpPr txBox="1"/>
          <p:nvPr/>
        </p:nvSpPr>
        <p:spPr>
          <a:xfrm>
            <a:off x="504033" y="1148074"/>
            <a:ext cx="5591968" cy="28161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en-US" dirty="0">
                <a:solidFill>
                  <a:schemeClr val="accent1"/>
                </a:solidFill>
                <a:cs typeface="Arial" panose="020B0604020202020204"/>
              </a:rPr>
              <a:t>The conductivity value is higher on average in 2025 onward, suggesting recent behavior is more variable and harder to match to historical patterns. </a:t>
            </a:r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r>
              <a:rPr lang="en-US" dirty="0">
                <a:solidFill>
                  <a:schemeClr val="accent1"/>
                </a:solidFill>
                <a:cs typeface="Arial" panose="020B0604020202020204"/>
              </a:rPr>
              <a:t>The first recording of a conductivity value measuring over 10000 µS/cm in the year 2025 was in August, same month the new third lock became operational. </a:t>
            </a:r>
            <a:r>
              <a:rPr lang="en-US" dirty="0">
                <a:solidFill>
                  <a:schemeClr val="accent1"/>
                </a:solidFill>
                <a:cs typeface="Arial" panose="020B0604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dirty="0">
              <a:solidFill>
                <a:schemeClr val="accent1"/>
              </a:solidFill>
              <a:cs typeface="Arial" panose="020B0604020202020204"/>
            </a:endParaRPr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endParaRPr lang="en-US" dirty="0">
              <a:solidFill>
                <a:schemeClr val="accent1"/>
              </a:solidFill>
              <a:cs typeface="Arial" panose="020B0604020202020204"/>
            </a:endParaRPr>
          </a:p>
          <a:p>
            <a:pPr marL="285750" indent="-285750">
              <a:spcBef>
                <a:spcPts val="600"/>
              </a:spcBef>
              <a:buFont typeface="Arial,Sans-Serif"/>
              <a:buChar char="•"/>
            </a:pPr>
            <a:endParaRPr lang="en-US" dirty="0">
              <a:solidFill>
                <a:schemeClr val="accent1"/>
              </a:solidFill>
              <a:cs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291039-36B6-5670-5AE7-7D130CB65E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8507" y="911530"/>
            <a:ext cx="5143500" cy="3428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EA68D4-D880-6CC8-7592-75011FEA77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76878"/>
          <a:stretch>
            <a:fillRect/>
          </a:stretch>
        </p:blipFill>
        <p:spPr>
          <a:xfrm>
            <a:off x="2164736" y="4383036"/>
            <a:ext cx="8639747" cy="187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01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EB44-7C05-4C56-2423-D8D9D214B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learned from the 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077C5-F92A-F84D-AE71-F02F51B0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Having data ≠ Sufficient data</a:t>
            </a:r>
          </a:p>
          <a:p>
            <a:r>
              <a:rPr lang="en-US" dirty="0"/>
              <a:t>There is a need to have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1033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AB8D948-9F77-9E0E-32E8-E7697FCF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9428F-F76B-16FB-511A-75C47617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9166757" cy="881784"/>
          </a:xfrm>
        </p:spPr>
        <p:txBody>
          <a:bodyPr/>
          <a:lstStyle/>
          <a:p>
            <a:r>
              <a:rPr lang="en-US"/>
              <a:t>Flemish smart data space</a:t>
            </a:r>
            <a:endParaRPr lang="en-B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3BB6B-4898-2531-4C1A-064627494E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946" y="2125981"/>
            <a:ext cx="6422006" cy="38905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7B33CB-7015-3A3D-1C40-E5D8D396493B}"/>
              </a:ext>
            </a:extLst>
          </p:cNvPr>
          <p:cNvSpPr txBox="1"/>
          <p:nvPr/>
        </p:nvSpPr>
        <p:spPr>
          <a:xfrm>
            <a:off x="1033157" y="1707695"/>
            <a:ext cx="6199414" cy="1931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56" indent="-271456" defTabSz="914377">
              <a:lnSpc>
                <a:spcPct val="90000"/>
              </a:lnSpc>
              <a:spcBef>
                <a:spcPts val="700"/>
              </a:spcBef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accent1"/>
                </a:solidFill>
              </a:rPr>
              <a:t>Smart Mobility </a:t>
            </a:r>
          </a:p>
          <a:p>
            <a:pPr marL="271456" indent="-271456" defTabSz="914377">
              <a:lnSpc>
                <a:spcPct val="90000"/>
              </a:lnSpc>
              <a:spcBef>
                <a:spcPts val="700"/>
              </a:spcBef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accent1"/>
                </a:solidFill>
              </a:rPr>
              <a:t>Water Management (flood, drought) </a:t>
            </a:r>
          </a:p>
          <a:p>
            <a:pPr marL="271456" indent="-271456" defTabSz="914377">
              <a:lnSpc>
                <a:spcPct val="90000"/>
              </a:lnSpc>
              <a:spcBef>
                <a:spcPts val="700"/>
              </a:spcBef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accent1"/>
                </a:solidFill>
              </a:rPr>
              <a:t>Agri-food</a:t>
            </a:r>
          </a:p>
          <a:p>
            <a:pPr marL="271456" indent="-271456" defTabSz="914377">
              <a:lnSpc>
                <a:spcPct val="90000"/>
              </a:lnSpc>
              <a:spcBef>
                <a:spcPts val="700"/>
              </a:spcBef>
              <a:spcAft>
                <a:spcPts val="12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000">
                <a:solidFill>
                  <a:schemeClr val="accent1"/>
                </a:solidFill>
              </a:rPr>
              <a:t>Environmental Monitoring</a:t>
            </a:r>
          </a:p>
        </p:txBody>
      </p:sp>
    </p:spTree>
    <p:extLst>
      <p:ext uri="{BB962C8B-B14F-4D97-AF65-F5344CB8AC3E}">
        <p14:creationId xmlns:p14="http://schemas.microsoft.com/office/powerpoint/2010/main" val="410827882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40466-9CDF-DBFC-A8E5-241ED008C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481B-3C7F-EBF5-E3AC-CF24DA0C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57" y="234501"/>
            <a:ext cx="9166757" cy="881784"/>
          </a:xfrm>
        </p:spPr>
        <p:txBody>
          <a:bodyPr/>
          <a:lstStyle/>
          <a:p>
            <a:r>
              <a:rPr lang="en-US"/>
              <a:t>Take home message</a:t>
            </a:r>
            <a:endParaRPr lang="en-BE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76317D1-6008-7DD1-5458-E898B278C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1" y="1420370"/>
            <a:ext cx="857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5E7603-8CC2-65C0-56D5-FA6EFB4DAF89}"/>
              </a:ext>
            </a:extLst>
          </p:cNvPr>
          <p:cNvSpPr txBox="1"/>
          <p:nvPr/>
        </p:nvSpPr>
        <p:spPr>
          <a:xfrm>
            <a:off x="2745306" y="4753850"/>
            <a:ext cx="7454608" cy="1564409"/>
          </a:xfrm>
          <a:custGeom>
            <a:avLst/>
            <a:gdLst>
              <a:gd name="csX0" fmla="*/ 260740 w 7454608"/>
              <a:gd name="csY0" fmla="*/ 0 h 1564409"/>
              <a:gd name="csX1" fmla="*/ 788290 w 7454608"/>
              <a:gd name="csY1" fmla="*/ 0 h 1564409"/>
              <a:gd name="csX2" fmla="*/ 1243902 w 7454608"/>
              <a:gd name="csY2" fmla="*/ 0 h 1564409"/>
              <a:gd name="csX3" fmla="*/ 1843391 w 7454608"/>
              <a:gd name="csY3" fmla="*/ 0 h 1564409"/>
              <a:gd name="csX4" fmla="*/ 2370941 w 7454608"/>
              <a:gd name="csY4" fmla="*/ 0 h 1564409"/>
              <a:gd name="csX5" fmla="*/ 3114308 w 7454608"/>
              <a:gd name="csY5" fmla="*/ 0 h 1564409"/>
              <a:gd name="csX6" fmla="*/ 3569919 w 7454608"/>
              <a:gd name="csY6" fmla="*/ 0 h 1564409"/>
              <a:gd name="csX7" fmla="*/ 4241347 w 7454608"/>
              <a:gd name="csY7" fmla="*/ 0 h 1564409"/>
              <a:gd name="csX8" fmla="*/ 4696959 w 7454608"/>
              <a:gd name="csY8" fmla="*/ 0 h 1564409"/>
              <a:gd name="csX9" fmla="*/ 5296448 w 7454608"/>
              <a:gd name="csY9" fmla="*/ 0 h 1564409"/>
              <a:gd name="csX10" fmla="*/ 5895937 w 7454608"/>
              <a:gd name="csY10" fmla="*/ 0 h 1564409"/>
              <a:gd name="csX11" fmla="*/ 6423487 w 7454608"/>
              <a:gd name="csY11" fmla="*/ 0 h 1564409"/>
              <a:gd name="csX12" fmla="*/ 7454608 w 7454608"/>
              <a:gd name="csY12" fmla="*/ 0 h 1564409"/>
              <a:gd name="csX13" fmla="*/ 7454608 w 7454608"/>
              <a:gd name="csY13" fmla="*/ 0 h 1564409"/>
              <a:gd name="csX14" fmla="*/ 7454608 w 7454608"/>
              <a:gd name="csY14" fmla="*/ 421520 h 1564409"/>
              <a:gd name="csX15" fmla="*/ 7454608 w 7454608"/>
              <a:gd name="csY15" fmla="*/ 869113 h 1564409"/>
              <a:gd name="csX16" fmla="*/ 7454608 w 7454608"/>
              <a:gd name="csY16" fmla="*/ 1303669 h 1564409"/>
              <a:gd name="csX17" fmla="*/ 7193868 w 7454608"/>
              <a:gd name="csY17" fmla="*/ 1564409 h 1564409"/>
              <a:gd name="csX18" fmla="*/ 6666318 w 7454608"/>
              <a:gd name="csY18" fmla="*/ 1564409 h 1564409"/>
              <a:gd name="csX19" fmla="*/ 6282645 w 7454608"/>
              <a:gd name="csY19" fmla="*/ 1564409 h 1564409"/>
              <a:gd name="csX20" fmla="*/ 5755094 w 7454608"/>
              <a:gd name="csY20" fmla="*/ 1564409 h 1564409"/>
              <a:gd name="csX21" fmla="*/ 5083667 w 7454608"/>
              <a:gd name="csY21" fmla="*/ 1564409 h 1564409"/>
              <a:gd name="csX22" fmla="*/ 4699994 w 7454608"/>
              <a:gd name="csY22" fmla="*/ 1564409 h 1564409"/>
              <a:gd name="csX23" fmla="*/ 4244382 w 7454608"/>
              <a:gd name="csY23" fmla="*/ 1564409 h 1564409"/>
              <a:gd name="csX24" fmla="*/ 3860709 w 7454608"/>
              <a:gd name="csY24" fmla="*/ 1564409 h 1564409"/>
              <a:gd name="csX25" fmla="*/ 3405098 w 7454608"/>
              <a:gd name="csY25" fmla="*/ 1564409 h 1564409"/>
              <a:gd name="csX26" fmla="*/ 2805609 w 7454608"/>
              <a:gd name="csY26" fmla="*/ 1564409 h 1564409"/>
              <a:gd name="csX27" fmla="*/ 2062242 w 7454608"/>
              <a:gd name="csY27" fmla="*/ 1564409 h 1564409"/>
              <a:gd name="csX28" fmla="*/ 1462753 w 7454608"/>
              <a:gd name="csY28" fmla="*/ 1564409 h 1564409"/>
              <a:gd name="csX29" fmla="*/ 1079080 w 7454608"/>
              <a:gd name="csY29" fmla="*/ 1564409 h 1564409"/>
              <a:gd name="csX30" fmla="*/ 695407 w 7454608"/>
              <a:gd name="csY30" fmla="*/ 1564409 h 1564409"/>
              <a:gd name="csX31" fmla="*/ 0 w 7454608"/>
              <a:gd name="csY31" fmla="*/ 1564409 h 1564409"/>
              <a:gd name="csX32" fmla="*/ 0 w 7454608"/>
              <a:gd name="csY32" fmla="*/ 1564409 h 1564409"/>
              <a:gd name="csX33" fmla="*/ 0 w 7454608"/>
              <a:gd name="csY33" fmla="*/ 1129853 h 1564409"/>
              <a:gd name="csX34" fmla="*/ 0 w 7454608"/>
              <a:gd name="csY34" fmla="*/ 734406 h 1564409"/>
              <a:gd name="csX35" fmla="*/ 0 w 7454608"/>
              <a:gd name="csY35" fmla="*/ 260740 h 1564409"/>
              <a:gd name="csX36" fmla="*/ 260740 w 7454608"/>
              <a:gd name="csY36" fmla="*/ 0 h 156440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7454608" h="1564409" fill="none" extrusionOk="0">
                <a:moveTo>
                  <a:pt x="260740" y="0"/>
                </a:moveTo>
                <a:cubicBezTo>
                  <a:pt x="487580" y="-38358"/>
                  <a:pt x="617443" y="2273"/>
                  <a:pt x="788290" y="0"/>
                </a:cubicBezTo>
                <a:cubicBezTo>
                  <a:pt x="959137" y="-2273"/>
                  <a:pt x="1021453" y="53766"/>
                  <a:pt x="1243902" y="0"/>
                </a:cubicBezTo>
                <a:cubicBezTo>
                  <a:pt x="1466351" y="-53766"/>
                  <a:pt x="1696094" y="1243"/>
                  <a:pt x="1843391" y="0"/>
                </a:cubicBezTo>
                <a:cubicBezTo>
                  <a:pt x="1990688" y="-1243"/>
                  <a:pt x="2210588" y="23729"/>
                  <a:pt x="2370941" y="0"/>
                </a:cubicBezTo>
                <a:cubicBezTo>
                  <a:pt x="2531294" y="-23729"/>
                  <a:pt x="2960244" y="16026"/>
                  <a:pt x="3114308" y="0"/>
                </a:cubicBezTo>
                <a:cubicBezTo>
                  <a:pt x="3268372" y="-16026"/>
                  <a:pt x="3389568" y="44696"/>
                  <a:pt x="3569919" y="0"/>
                </a:cubicBezTo>
                <a:cubicBezTo>
                  <a:pt x="3750270" y="-44696"/>
                  <a:pt x="3973521" y="35552"/>
                  <a:pt x="4241347" y="0"/>
                </a:cubicBezTo>
                <a:cubicBezTo>
                  <a:pt x="4509173" y="-35552"/>
                  <a:pt x="4478919" y="50854"/>
                  <a:pt x="4696959" y="0"/>
                </a:cubicBezTo>
                <a:cubicBezTo>
                  <a:pt x="4914999" y="-50854"/>
                  <a:pt x="5156421" y="30185"/>
                  <a:pt x="5296448" y="0"/>
                </a:cubicBezTo>
                <a:cubicBezTo>
                  <a:pt x="5436475" y="-30185"/>
                  <a:pt x="5697109" y="65642"/>
                  <a:pt x="5895937" y="0"/>
                </a:cubicBezTo>
                <a:cubicBezTo>
                  <a:pt x="6094765" y="-65642"/>
                  <a:pt x="6174935" y="34259"/>
                  <a:pt x="6423487" y="0"/>
                </a:cubicBezTo>
                <a:cubicBezTo>
                  <a:pt x="6672039" y="-34259"/>
                  <a:pt x="7207967" y="49382"/>
                  <a:pt x="7454608" y="0"/>
                </a:cubicBezTo>
                <a:lnTo>
                  <a:pt x="7454608" y="0"/>
                </a:lnTo>
                <a:cubicBezTo>
                  <a:pt x="7490269" y="203340"/>
                  <a:pt x="7453818" y="322064"/>
                  <a:pt x="7454608" y="421520"/>
                </a:cubicBezTo>
                <a:cubicBezTo>
                  <a:pt x="7455398" y="520976"/>
                  <a:pt x="7415340" y="686166"/>
                  <a:pt x="7454608" y="869113"/>
                </a:cubicBezTo>
                <a:cubicBezTo>
                  <a:pt x="7493876" y="1052060"/>
                  <a:pt x="7437477" y="1103265"/>
                  <a:pt x="7454608" y="1303669"/>
                </a:cubicBezTo>
                <a:cubicBezTo>
                  <a:pt x="7418609" y="1451577"/>
                  <a:pt x="7321172" y="1538802"/>
                  <a:pt x="7193868" y="1564409"/>
                </a:cubicBezTo>
                <a:cubicBezTo>
                  <a:pt x="7005240" y="1614940"/>
                  <a:pt x="6791727" y="1538161"/>
                  <a:pt x="6666318" y="1564409"/>
                </a:cubicBezTo>
                <a:cubicBezTo>
                  <a:pt x="6540909" y="1590657"/>
                  <a:pt x="6399174" y="1562586"/>
                  <a:pt x="6282645" y="1564409"/>
                </a:cubicBezTo>
                <a:cubicBezTo>
                  <a:pt x="6166116" y="1566232"/>
                  <a:pt x="5978402" y="1546130"/>
                  <a:pt x="5755094" y="1564409"/>
                </a:cubicBezTo>
                <a:cubicBezTo>
                  <a:pt x="5531786" y="1582688"/>
                  <a:pt x="5396813" y="1526026"/>
                  <a:pt x="5083667" y="1564409"/>
                </a:cubicBezTo>
                <a:cubicBezTo>
                  <a:pt x="4770521" y="1602792"/>
                  <a:pt x="4813248" y="1542866"/>
                  <a:pt x="4699994" y="1564409"/>
                </a:cubicBezTo>
                <a:cubicBezTo>
                  <a:pt x="4586740" y="1585952"/>
                  <a:pt x="4470585" y="1533022"/>
                  <a:pt x="4244382" y="1564409"/>
                </a:cubicBezTo>
                <a:cubicBezTo>
                  <a:pt x="4018179" y="1595796"/>
                  <a:pt x="4035817" y="1523877"/>
                  <a:pt x="3860709" y="1564409"/>
                </a:cubicBezTo>
                <a:cubicBezTo>
                  <a:pt x="3685601" y="1604941"/>
                  <a:pt x="3513429" y="1560899"/>
                  <a:pt x="3405098" y="1564409"/>
                </a:cubicBezTo>
                <a:cubicBezTo>
                  <a:pt x="3296767" y="1567919"/>
                  <a:pt x="2992272" y="1501030"/>
                  <a:pt x="2805609" y="1564409"/>
                </a:cubicBezTo>
                <a:cubicBezTo>
                  <a:pt x="2618946" y="1627788"/>
                  <a:pt x="2291463" y="1527072"/>
                  <a:pt x="2062242" y="1564409"/>
                </a:cubicBezTo>
                <a:cubicBezTo>
                  <a:pt x="1833021" y="1601746"/>
                  <a:pt x="1607517" y="1548751"/>
                  <a:pt x="1462753" y="1564409"/>
                </a:cubicBezTo>
                <a:cubicBezTo>
                  <a:pt x="1317989" y="1580067"/>
                  <a:pt x="1193104" y="1534013"/>
                  <a:pt x="1079080" y="1564409"/>
                </a:cubicBezTo>
                <a:cubicBezTo>
                  <a:pt x="965056" y="1594805"/>
                  <a:pt x="787193" y="1537102"/>
                  <a:pt x="695407" y="1564409"/>
                </a:cubicBezTo>
                <a:cubicBezTo>
                  <a:pt x="603621" y="1591716"/>
                  <a:pt x="226454" y="1533235"/>
                  <a:pt x="0" y="1564409"/>
                </a:cubicBezTo>
                <a:lnTo>
                  <a:pt x="0" y="1564409"/>
                </a:lnTo>
                <a:cubicBezTo>
                  <a:pt x="-9762" y="1448194"/>
                  <a:pt x="23332" y="1310524"/>
                  <a:pt x="0" y="1129853"/>
                </a:cubicBezTo>
                <a:cubicBezTo>
                  <a:pt x="-23332" y="949182"/>
                  <a:pt x="43926" y="931489"/>
                  <a:pt x="0" y="734406"/>
                </a:cubicBezTo>
                <a:cubicBezTo>
                  <a:pt x="-43926" y="537323"/>
                  <a:pt x="31215" y="404261"/>
                  <a:pt x="0" y="260740"/>
                </a:cubicBezTo>
                <a:cubicBezTo>
                  <a:pt x="-16145" y="113523"/>
                  <a:pt x="86747" y="2853"/>
                  <a:pt x="260740" y="0"/>
                </a:cubicBezTo>
                <a:close/>
              </a:path>
              <a:path w="7454608" h="1564409" stroke="0" extrusionOk="0">
                <a:moveTo>
                  <a:pt x="260740" y="0"/>
                </a:moveTo>
                <a:cubicBezTo>
                  <a:pt x="456834" y="-39136"/>
                  <a:pt x="624218" y="12291"/>
                  <a:pt x="716352" y="0"/>
                </a:cubicBezTo>
                <a:cubicBezTo>
                  <a:pt x="808486" y="-12291"/>
                  <a:pt x="1195311" y="52352"/>
                  <a:pt x="1387779" y="0"/>
                </a:cubicBezTo>
                <a:cubicBezTo>
                  <a:pt x="1580247" y="-52352"/>
                  <a:pt x="1801279" y="52353"/>
                  <a:pt x="1987268" y="0"/>
                </a:cubicBezTo>
                <a:cubicBezTo>
                  <a:pt x="2173257" y="-52353"/>
                  <a:pt x="2438521" y="15317"/>
                  <a:pt x="2730635" y="0"/>
                </a:cubicBezTo>
                <a:cubicBezTo>
                  <a:pt x="3022749" y="-15317"/>
                  <a:pt x="3250164" y="54399"/>
                  <a:pt x="3474001" y="0"/>
                </a:cubicBezTo>
                <a:cubicBezTo>
                  <a:pt x="3697838" y="-54399"/>
                  <a:pt x="3796815" y="39891"/>
                  <a:pt x="4001551" y="0"/>
                </a:cubicBezTo>
                <a:cubicBezTo>
                  <a:pt x="4206287" y="-39891"/>
                  <a:pt x="4531083" y="21263"/>
                  <a:pt x="4672979" y="0"/>
                </a:cubicBezTo>
                <a:cubicBezTo>
                  <a:pt x="4814875" y="-21263"/>
                  <a:pt x="4865873" y="18314"/>
                  <a:pt x="5056652" y="0"/>
                </a:cubicBezTo>
                <a:cubicBezTo>
                  <a:pt x="5247431" y="-18314"/>
                  <a:pt x="5354238" y="9097"/>
                  <a:pt x="5584202" y="0"/>
                </a:cubicBezTo>
                <a:cubicBezTo>
                  <a:pt x="5814166" y="-9097"/>
                  <a:pt x="5827813" y="41196"/>
                  <a:pt x="5967875" y="0"/>
                </a:cubicBezTo>
                <a:cubicBezTo>
                  <a:pt x="6107937" y="-41196"/>
                  <a:pt x="6264511" y="51528"/>
                  <a:pt x="6423487" y="0"/>
                </a:cubicBezTo>
                <a:cubicBezTo>
                  <a:pt x="6582463" y="-51528"/>
                  <a:pt x="7154054" y="115529"/>
                  <a:pt x="7454608" y="0"/>
                </a:cubicBezTo>
                <a:lnTo>
                  <a:pt x="7454608" y="0"/>
                </a:lnTo>
                <a:cubicBezTo>
                  <a:pt x="7492260" y="145973"/>
                  <a:pt x="7436359" y="233704"/>
                  <a:pt x="7454608" y="447593"/>
                </a:cubicBezTo>
                <a:cubicBezTo>
                  <a:pt x="7472857" y="661482"/>
                  <a:pt x="7411363" y="751564"/>
                  <a:pt x="7454608" y="856076"/>
                </a:cubicBezTo>
                <a:cubicBezTo>
                  <a:pt x="7497853" y="960588"/>
                  <a:pt x="7436098" y="1190122"/>
                  <a:pt x="7454608" y="1303669"/>
                </a:cubicBezTo>
                <a:cubicBezTo>
                  <a:pt x="7452675" y="1469735"/>
                  <a:pt x="7330016" y="1559578"/>
                  <a:pt x="7193868" y="1564409"/>
                </a:cubicBezTo>
                <a:cubicBezTo>
                  <a:pt x="7066608" y="1572077"/>
                  <a:pt x="6839419" y="1534339"/>
                  <a:pt x="6738256" y="1564409"/>
                </a:cubicBezTo>
                <a:cubicBezTo>
                  <a:pt x="6637093" y="1594479"/>
                  <a:pt x="6322529" y="1529570"/>
                  <a:pt x="6210706" y="1564409"/>
                </a:cubicBezTo>
                <a:cubicBezTo>
                  <a:pt x="6098883" y="1599248"/>
                  <a:pt x="5934129" y="1556947"/>
                  <a:pt x="5827033" y="1564409"/>
                </a:cubicBezTo>
                <a:cubicBezTo>
                  <a:pt x="5719937" y="1571871"/>
                  <a:pt x="5440387" y="1522844"/>
                  <a:pt x="5155605" y="1564409"/>
                </a:cubicBezTo>
                <a:cubicBezTo>
                  <a:pt x="4870823" y="1605974"/>
                  <a:pt x="4919102" y="1518807"/>
                  <a:pt x="4699994" y="1564409"/>
                </a:cubicBezTo>
                <a:cubicBezTo>
                  <a:pt x="4480886" y="1610011"/>
                  <a:pt x="4224687" y="1518408"/>
                  <a:pt x="4100505" y="1564409"/>
                </a:cubicBezTo>
                <a:cubicBezTo>
                  <a:pt x="3976323" y="1610410"/>
                  <a:pt x="3694223" y="1519134"/>
                  <a:pt x="3429077" y="1564409"/>
                </a:cubicBezTo>
                <a:cubicBezTo>
                  <a:pt x="3163931" y="1609684"/>
                  <a:pt x="3040101" y="1553005"/>
                  <a:pt x="2829588" y="1564409"/>
                </a:cubicBezTo>
                <a:cubicBezTo>
                  <a:pt x="2619075" y="1575813"/>
                  <a:pt x="2479406" y="1531507"/>
                  <a:pt x="2302038" y="1564409"/>
                </a:cubicBezTo>
                <a:cubicBezTo>
                  <a:pt x="2124670" y="1597311"/>
                  <a:pt x="2024461" y="1543378"/>
                  <a:pt x="1918365" y="1564409"/>
                </a:cubicBezTo>
                <a:cubicBezTo>
                  <a:pt x="1812269" y="1585440"/>
                  <a:pt x="1404308" y="1531705"/>
                  <a:pt x="1246937" y="1564409"/>
                </a:cubicBezTo>
                <a:cubicBezTo>
                  <a:pt x="1089566" y="1597113"/>
                  <a:pt x="780374" y="1492618"/>
                  <a:pt x="647448" y="1564409"/>
                </a:cubicBezTo>
                <a:cubicBezTo>
                  <a:pt x="514522" y="1636200"/>
                  <a:pt x="317346" y="1510686"/>
                  <a:pt x="0" y="1564409"/>
                </a:cubicBezTo>
                <a:lnTo>
                  <a:pt x="0" y="1564409"/>
                </a:lnTo>
                <a:cubicBezTo>
                  <a:pt x="-8467" y="1456757"/>
                  <a:pt x="36783" y="1239416"/>
                  <a:pt x="0" y="1116816"/>
                </a:cubicBezTo>
                <a:cubicBezTo>
                  <a:pt x="-36783" y="994216"/>
                  <a:pt x="23428" y="872158"/>
                  <a:pt x="0" y="669223"/>
                </a:cubicBezTo>
                <a:cubicBezTo>
                  <a:pt x="-23428" y="466288"/>
                  <a:pt x="9352" y="445792"/>
                  <a:pt x="0" y="260740"/>
                </a:cubicBezTo>
                <a:cubicBezTo>
                  <a:pt x="3561" y="114955"/>
                  <a:pt x="111941" y="-1223"/>
                  <a:pt x="26074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extLst>
              <a:ext uri="{C807C97D-BFC1-408E-A445-0C87EB9F89A2}">
                <ask:lineSketchStyleProps xmlns:ask="http://schemas.microsoft.com/office/drawing/2018/sketchyshapes" sd="205727397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400" i="1"/>
              <a:t>“without data, there is no information; without information, we know nothing; and a system that embeds no knowledge can not be intelligent” (Therrien et al., 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2B9C6-C3B7-7652-6E6D-AB3F31A3E110}"/>
              </a:ext>
            </a:extLst>
          </p:cNvPr>
          <p:cNvSpPr txBox="1"/>
          <p:nvPr/>
        </p:nvSpPr>
        <p:spPr>
          <a:xfrm>
            <a:off x="2122342" y="1479935"/>
            <a:ext cx="86945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/>
              <a:t>Data can accelerate a successful transition towards efficient, &amp; sustainable water systems. </a:t>
            </a:r>
            <a:endParaRPr lang="nl-BE" sz="240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A9849DD-A1E3-B562-89F0-CD3818318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1" y="2445606"/>
            <a:ext cx="857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D4D571-A8ED-9CD4-B41B-8C29EFE92422}"/>
              </a:ext>
            </a:extLst>
          </p:cNvPr>
          <p:cNvSpPr txBox="1"/>
          <p:nvPr/>
        </p:nvSpPr>
        <p:spPr>
          <a:xfrm>
            <a:off x="2122342" y="2568703"/>
            <a:ext cx="86945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“Good” and “enough” data leads to trust in data-driven decision making</a:t>
            </a:r>
            <a:endParaRPr lang="nl-BE" sz="24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D5B271E5-061D-F64F-8B25-64807D3E5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1" y="3522797"/>
            <a:ext cx="8572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34C571-FE52-8284-CFF4-194F8383D492}"/>
              </a:ext>
            </a:extLst>
          </p:cNvPr>
          <p:cNvSpPr txBox="1"/>
          <p:nvPr/>
        </p:nvSpPr>
        <p:spPr>
          <a:xfrm>
            <a:off x="2122341" y="3644300"/>
            <a:ext cx="98168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/>
              <a:t>Data standardization is paving the way towards </a:t>
            </a:r>
            <a:r>
              <a:rPr lang="en-US" sz="2400" b="1">
                <a:solidFill>
                  <a:schemeClr val="accent1">
                    <a:lumMod val="50000"/>
                    <a:lumOff val="50000"/>
                  </a:schemeClr>
                </a:solidFill>
              </a:rPr>
              <a:t>Trustable</a:t>
            </a:r>
            <a:r>
              <a:rPr lang="en-US" sz="2400">
                <a:solidFill>
                  <a:schemeClr val="accent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/>
              <a:t>use and exchange of data, facilitating interoperability and data solutions </a:t>
            </a:r>
            <a:endParaRPr lang="nl-BE" sz="2400"/>
          </a:p>
        </p:txBody>
      </p:sp>
    </p:spTree>
    <p:extLst>
      <p:ext uri="{BB962C8B-B14F-4D97-AF65-F5344CB8AC3E}">
        <p14:creationId xmlns:p14="http://schemas.microsoft.com/office/powerpoint/2010/main" val="2057863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C2429-A201-1593-BBD1-2489141FC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3C4AB3-329E-075A-CE92-5163A640E7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1811" y="4455968"/>
            <a:ext cx="5161265" cy="10184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1800"/>
              <a:t>Janelcy Alferes </a:t>
            </a:r>
          </a:p>
          <a:p>
            <a:pPr>
              <a:spcBef>
                <a:spcPts val="0"/>
              </a:spcBef>
            </a:pPr>
            <a:r>
              <a:rPr lang="en-US" sz="1800"/>
              <a:t>(</a:t>
            </a:r>
            <a:r>
              <a:rPr lang="en-US" sz="1800">
                <a:hlinkClick r:id="rId2"/>
              </a:rPr>
              <a:t>janelcy.alferescastano@vito.be</a:t>
            </a:r>
            <a:r>
              <a:rPr lang="en-US" sz="1800"/>
              <a:t>)</a:t>
            </a:r>
          </a:p>
          <a:p>
            <a:pPr>
              <a:spcBef>
                <a:spcPts val="0"/>
              </a:spcBef>
            </a:pPr>
            <a:endParaRPr lang="en-US" sz="1800"/>
          </a:p>
          <a:p>
            <a:pPr>
              <a:spcBef>
                <a:spcPts val="0"/>
              </a:spcBef>
            </a:pPr>
            <a:r>
              <a:rPr lang="en-US" sz="1800" err="1"/>
              <a:t>Shehabeldeen</a:t>
            </a:r>
            <a:r>
              <a:rPr lang="en-US" sz="1800"/>
              <a:t> Abdelfatah </a:t>
            </a:r>
          </a:p>
          <a:p>
            <a:pPr>
              <a:spcBef>
                <a:spcPts val="0"/>
              </a:spcBef>
            </a:pPr>
            <a:r>
              <a:rPr lang="en-US" sz="1800"/>
              <a:t>(</a:t>
            </a:r>
            <a:r>
              <a:rPr lang="en-US" sz="1800">
                <a:hlinkClick r:id="rId3"/>
              </a:rPr>
              <a:t>shehab.ayman@vito.be</a:t>
            </a:r>
            <a:r>
              <a:rPr lang="en-US" sz="1800"/>
              <a:t>)</a:t>
            </a:r>
          </a:p>
          <a:p>
            <a:pPr>
              <a:spcBef>
                <a:spcPts val="0"/>
              </a:spcBef>
            </a:pPr>
            <a:endParaRPr lang="en-US" sz="1800"/>
          </a:p>
          <a:p>
            <a:endParaRPr lang="nl-BE" sz="18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C213DC0-171B-E574-C257-20FA7EABC35A}"/>
              </a:ext>
            </a:extLst>
          </p:cNvPr>
          <p:cNvSpPr txBox="1">
            <a:spLocks/>
          </p:cNvSpPr>
          <p:nvPr/>
        </p:nvSpPr>
        <p:spPr>
          <a:xfrm>
            <a:off x="4390906" y="2842305"/>
            <a:ext cx="4263237" cy="7622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Thank you!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97473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F7A48-79FB-C76C-454A-212B6BF8E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88596DD-CA14-D6DA-031D-4A1701295973}"/>
              </a:ext>
            </a:extLst>
          </p:cNvPr>
          <p:cNvSpPr/>
          <p:nvPr/>
        </p:nvSpPr>
        <p:spPr>
          <a:xfrm>
            <a:off x="7238803" y="0"/>
            <a:ext cx="498367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pic>
        <p:nvPicPr>
          <p:cNvPr id="9" name="Picture 2" descr="Data to Value - Dataedo Data Cartoons">
            <a:extLst>
              <a:ext uri="{FF2B5EF4-FFF2-40B4-BE49-F238E27FC236}">
                <a16:creationId xmlns:a16="http://schemas.microsoft.com/office/drawing/2014/main" id="{E75AF606-9BED-2B81-D061-70A115ED6B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02" r="2875" b="12291"/>
          <a:stretch>
            <a:fillRect/>
          </a:stretch>
        </p:blipFill>
        <p:spPr bwMode="auto">
          <a:xfrm>
            <a:off x="7404908" y="2357611"/>
            <a:ext cx="4651466" cy="318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579D457-4B7A-6717-F202-BB08F8D2BA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125" y="1560513"/>
            <a:ext cx="5684314" cy="2387600"/>
          </a:xfrm>
        </p:spPr>
        <p:txBody>
          <a:bodyPr/>
          <a:lstStyle/>
          <a:p>
            <a:r>
              <a:rPr lang="en-US"/>
              <a:t>Data in the Water sector</a:t>
            </a:r>
          </a:p>
        </p:txBody>
      </p:sp>
    </p:spTree>
    <p:extLst>
      <p:ext uri="{BB962C8B-B14F-4D97-AF65-F5344CB8AC3E}">
        <p14:creationId xmlns:p14="http://schemas.microsoft.com/office/powerpoint/2010/main" val="2542394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CF69D-2A67-F133-D686-098538C4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2F84-C989-E6EB-A758-B3B72D4A7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Big challenges and drivers</a:t>
            </a:r>
            <a:endParaRPr lang="en-B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24E4F1-0F36-3ED9-B960-900695E8A98A}"/>
              </a:ext>
            </a:extLst>
          </p:cNvPr>
          <p:cNvSpPr txBox="1"/>
          <p:nvPr/>
        </p:nvSpPr>
        <p:spPr>
          <a:xfrm>
            <a:off x="6725890" y="6414625"/>
            <a:ext cx="34850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1200" i="1"/>
              <a:t>Source: Water Research Foundation (WRF)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397582-248C-D554-6B6C-BBF4E1CBC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24597" y="1589907"/>
            <a:ext cx="7408456" cy="4824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6E5AA9-887A-9FAB-4E9E-F290171F7D75}"/>
              </a:ext>
            </a:extLst>
          </p:cNvPr>
          <p:cNvSpPr txBox="1"/>
          <p:nvPr/>
        </p:nvSpPr>
        <p:spPr>
          <a:xfrm>
            <a:off x="292744" y="3373694"/>
            <a:ext cx="15817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i="1" noProof="0"/>
              <a:t>Challenges across the entire water cycle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CCF5589-69D5-CC95-909F-E691410641E7}"/>
              </a:ext>
            </a:extLst>
          </p:cNvPr>
          <p:cNvSpPr/>
          <p:nvPr/>
        </p:nvSpPr>
        <p:spPr>
          <a:xfrm rot="16200000">
            <a:off x="1840079" y="3821958"/>
            <a:ext cx="562532" cy="411559"/>
          </a:xfrm>
          <a:prstGeom prst="downArrow">
            <a:avLst/>
          </a:prstGeom>
          <a:solidFill>
            <a:srgbClr val="41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6035F4-3D65-3CFD-F05F-A588E7BD88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76437" y="6137626"/>
            <a:ext cx="1360638" cy="276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B945661-D581-F186-436D-E0D0CAFDC69C}"/>
              </a:ext>
            </a:extLst>
          </p:cNvPr>
          <p:cNvSpPr/>
          <p:nvPr/>
        </p:nvSpPr>
        <p:spPr>
          <a:xfrm>
            <a:off x="10081838" y="2409922"/>
            <a:ext cx="1929149" cy="2893400"/>
          </a:xfrm>
          <a:prstGeom prst="rect">
            <a:avLst/>
          </a:prstGeom>
          <a:solidFill>
            <a:srgbClr val="E8EE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pic>
        <p:nvPicPr>
          <p:cNvPr id="11" name="Picture 4" descr="25,300+ Save Energy Icon Stock Illustrations, Royalty-Free Vector Graphics  &amp; Clip Art - iStock">
            <a:extLst>
              <a:ext uri="{FF2B5EF4-FFF2-40B4-BE49-F238E27FC236}">
                <a16:creationId xmlns:a16="http://schemas.microsoft.com/office/drawing/2014/main" id="{BC091F58-CF8D-32EC-BF20-9AE01E404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4435" y="2424023"/>
            <a:ext cx="668646" cy="65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Resource Recovery from Wastewater Treatment | Frontiers Research Topic">
            <a:extLst>
              <a:ext uri="{FF2B5EF4-FFF2-40B4-BE49-F238E27FC236}">
                <a16:creationId xmlns:a16="http://schemas.microsoft.com/office/drawing/2014/main" id="{79167E8A-D436-6B98-6A5D-9D5B62C3E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1407" y="3046842"/>
            <a:ext cx="515219" cy="63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Greenhouse Gas Reduction Carbon Line Icon Vector Illustration Stock Vector  - Illustration of sustainability, technology: 366639214">
            <a:extLst>
              <a:ext uri="{FF2B5EF4-FFF2-40B4-BE49-F238E27FC236}">
                <a16:creationId xmlns:a16="http://schemas.microsoft.com/office/drawing/2014/main" id="{DD6F0576-9AD3-3A64-6DBC-777C2DFA3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203" b="7747"/>
          <a:stretch>
            <a:fillRect/>
          </a:stretch>
        </p:blipFill>
        <p:spPr bwMode="auto">
          <a:xfrm>
            <a:off x="10081838" y="3865193"/>
            <a:ext cx="915636" cy="72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Recovery - Free nature icons">
            <a:extLst>
              <a:ext uri="{FF2B5EF4-FFF2-40B4-BE49-F238E27FC236}">
                <a16:creationId xmlns:a16="http://schemas.microsoft.com/office/drawing/2014/main" id="{C0882AB2-314E-21F7-F979-3086EABB9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41407" y="4626576"/>
            <a:ext cx="567834" cy="56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3706C25-1CAA-AE71-DF75-7BADB9A7C863}"/>
              </a:ext>
            </a:extLst>
          </p:cNvPr>
          <p:cNvSpPr txBox="1"/>
          <p:nvPr/>
        </p:nvSpPr>
        <p:spPr>
          <a:xfrm>
            <a:off x="10785980" y="4606249"/>
            <a:ext cx="12250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500">
                <a:solidFill>
                  <a:schemeClr val="accent1"/>
                </a:solidFill>
              </a:rPr>
              <a:t>Resource recovery</a:t>
            </a:r>
            <a:endParaRPr lang="nl-BE" sz="1500" err="1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98BDB2-1381-4044-2DCC-D1206364FC61}"/>
              </a:ext>
            </a:extLst>
          </p:cNvPr>
          <p:cNvSpPr txBox="1"/>
          <p:nvPr/>
        </p:nvSpPr>
        <p:spPr>
          <a:xfrm>
            <a:off x="10954928" y="3997994"/>
            <a:ext cx="71846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500">
                <a:solidFill>
                  <a:schemeClr val="accent1"/>
                </a:solidFill>
              </a:rPr>
              <a:t>GHGs</a:t>
            </a:r>
            <a:endParaRPr lang="nl-BE" sz="1500" err="1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210BC-D538-D997-17F2-460E8AF82217}"/>
              </a:ext>
            </a:extLst>
          </p:cNvPr>
          <p:cNvSpPr txBox="1"/>
          <p:nvPr/>
        </p:nvSpPr>
        <p:spPr>
          <a:xfrm>
            <a:off x="10818032" y="3196289"/>
            <a:ext cx="11929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500">
                <a:solidFill>
                  <a:schemeClr val="accent1"/>
                </a:solidFill>
              </a:rPr>
              <a:t>Sustainable</a:t>
            </a:r>
            <a:endParaRPr lang="nl-BE" sz="1500" err="1">
              <a:solidFill>
                <a:schemeClr val="accent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FA6361-7860-D453-F2CB-2C66E293B55B}"/>
              </a:ext>
            </a:extLst>
          </p:cNvPr>
          <p:cNvSpPr txBox="1"/>
          <p:nvPr/>
        </p:nvSpPr>
        <p:spPr>
          <a:xfrm>
            <a:off x="10839039" y="2442976"/>
            <a:ext cx="7954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sz="1500">
                <a:solidFill>
                  <a:schemeClr val="accent1"/>
                </a:solidFill>
              </a:rPr>
              <a:t>Energy</a:t>
            </a:r>
            <a:endParaRPr lang="nl-BE" sz="1500" err="1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47F52D-A307-8C17-995E-5035A66B3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93013" y="1448777"/>
            <a:ext cx="530808" cy="5308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D61D50-CC71-15CB-BFAD-7C9482CB6CCB}"/>
              </a:ext>
            </a:extLst>
          </p:cNvPr>
          <p:cNvSpPr txBox="1"/>
          <p:nvPr/>
        </p:nvSpPr>
        <p:spPr>
          <a:xfrm>
            <a:off x="8306352" y="1363239"/>
            <a:ext cx="1715638" cy="453335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noAutofit/>
          </a:bodyPr>
          <a:lstStyle>
            <a:defPPr>
              <a:defRPr lang="en-BE"/>
            </a:defPPr>
            <a:lvl1pPr algn="ctr">
              <a:defRPr sz="1200" kern="1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Water demand &amp; Climate change</a:t>
            </a:r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CA5550-D9C2-495D-5163-F83073772BFC}"/>
              </a:ext>
            </a:extLst>
          </p:cNvPr>
          <p:cNvSpPr txBox="1"/>
          <p:nvPr/>
        </p:nvSpPr>
        <p:spPr>
          <a:xfrm>
            <a:off x="5594267" y="5565814"/>
            <a:ext cx="1715638" cy="375189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noAutofit/>
          </a:bodyPr>
          <a:lstStyle>
            <a:defPPr>
              <a:defRPr lang="en-BE"/>
            </a:defPPr>
            <a:lvl1pPr algn="ctr">
              <a:defRPr sz="1200" kern="1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Contaminants of concern (CECs)</a:t>
            </a:r>
            <a:endParaRPr lang="en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530A9C-A270-4D41-67AB-7A88B144F7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12159" y="5513531"/>
            <a:ext cx="528456" cy="529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499EB62-994E-DD8E-A6AC-F6745F8EE153}"/>
              </a:ext>
            </a:extLst>
          </p:cNvPr>
          <p:cNvSpPr txBox="1"/>
          <p:nvPr/>
        </p:nvSpPr>
        <p:spPr>
          <a:xfrm>
            <a:off x="6198828" y="4285782"/>
            <a:ext cx="1295827" cy="314844"/>
          </a:xfrm>
          <a:prstGeom prst="roundRect">
            <a:avLst>
              <a:gd name="adj" fmla="val 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anchor="ctr">
            <a:noAutofit/>
          </a:bodyPr>
          <a:lstStyle>
            <a:defPPr>
              <a:defRPr lang="en-BE"/>
            </a:defPPr>
            <a:lvl1pPr algn="ctr">
              <a:defRPr sz="1200" kern="100">
                <a:solidFill>
                  <a:schemeClr val="accent1"/>
                </a:solidFill>
                <a:effectLst/>
              </a:defRPr>
            </a:lvl1pPr>
          </a:lstStyle>
          <a:p>
            <a:r>
              <a:rPr lang="en-US"/>
              <a:t>Net Zero target</a:t>
            </a:r>
            <a:endParaRPr lang="en-BE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A8675D6-0F94-0576-F28A-1297E2EFBA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59593" y="4237137"/>
            <a:ext cx="528455" cy="5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8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/>
      <p:bldP spid="17" grpId="0"/>
      <p:bldP spid="18" grpId="0"/>
      <p:bldP spid="6" grpId="0" animBg="1"/>
      <p:bldP spid="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0B72E-72E3-85FB-9C8A-838C1CB29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EB58A-21F7-932E-A6DD-5337DCAC9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Big challenges and drivers</a:t>
            </a:r>
            <a:endParaRPr lang="en-BE"/>
          </a:p>
        </p:txBody>
      </p:sp>
      <p:sp>
        <p:nvSpPr>
          <p:cNvPr id="4" name="Content Placeholder 9">
            <a:extLst>
              <a:ext uri="{FF2B5EF4-FFF2-40B4-BE49-F238E27FC236}">
                <a16:creationId xmlns:a16="http://schemas.microsoft.com/office/drawing/2014/main" id="{C77CAC8F-53AC-2130-B1E4-EF0D5669C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9183" y="1597390"/>
            <a:ext cx="5993675" cy="1938334"/>
          </a:xfrm>
          <a:solidFill>
            <a:schemeClr val="accent1">
              <a:lumMod val="10000"/>
              <a:lumOff val="90000"/>
            </a:schemeClr>
          </a:solidFill>
        </p:spPr>
        <p:txBody>
          <a:bodyPr vert="horz" lIns="96000" tIns="96000" rIns="96000" bIns="96000" rtlCol="0" anchor="ctr">
            <a:noAutofit/>
          </a:bodyPr>
          <a:lstStyle/>
          <a:p>
            <a:pPr marL="271145" indent="-271145">
              <a:spcBef>
                <a:spcPts val="600"/>
              </a:spcBef>
              <a:spcAft>
                <a:spcPts val="600"/>
              </a:spcAft>
            </a:pPr>
            <a:r>
              <a:rPr lang="en-US" sz="2200" noProof="0"/>
              <a:t>Complex system, </a:t>
            </a:r>
            <a:r>
              <a:rPr lang="en-US" sz="2200"/>
              <a:t>suboptimal operation</a:t>
            </a:r>
            <a:endParaRPr lang="en-US" sz="2200" noProof="0"/>
          </a:p>
          <a:p>
            <a:pPr marL="271145" indent="-271145">
              <a:spcBef>
                <a:spcPts val="600"/>
              </a:spcBef>
              <a:spcAft>
                <a:spcPts val="600"/>
              </a:spcAft>
            </a:pPr>
            <a:r>
              <a:rPr lang="en-US" sz="2200" noProof="0"/>
              <a:t>Silo operations</a:t>
            </a:r>
          </a:p>
          <a:p>
            <a:pPr marL="271145" indent="-271145">
              <a:spcBef>
                <a:spcPts val="600"/>
              </a:spcBef>
              <a:spcAft>
                <a:spcPts val="600"/>
              </a:spcAft>
            </a:pPr>
            <a:r>
              <a:rPr lang="en-US" sz="2200" noProof="0"/>
              <a:t>Scattered amount of information</a:t>
            </a:r>
          </a:p>
          <a:p>
            <a:pPr marL="271145" indent="-271145">
              <a:spcBef>
                <a:spcPts val="600"/>
              </a:spcBef>
              <a:spcAft>
                <a:spcPts val="600"/>
              </a:spcAft>
            </a:pPr>
            <a:r>
              <a:rPr lang="en-US" sz="2200"/>
              <a:t>Data disconnected</a:t>
            </a:r>
            <a:endParaRPr lang="en-US" sz="2200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D14B59E-BEB9-CB05-ADA5-A34B2161E141}"/>
              </a:ext>
            </a:extLst>
          </p:cNvPr>
          <p:cNvSpPr txBox="1">
            <a:spLocks/>
          </p:cNvSpPr>
          <p:nvPr/>
        </p:nvSpPr>
        <p:spPr bwMode="auto">
          <a:xfrm>
            <a:off x="5609183" y="4227837"/>
            <a:ext cx="5993675" cy="1938334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 vert="horz" wrap="square" lIns="96000" tIns="96000" rIns="96000" bIns="96000" numCol="1" anchor="ctr" anchorCtr="0" compatLnSpc="1">
            <a:prstTxWarp prst="textNoShape">
              <a:avLst/>
            </a:prstTxWarp>
          </a:bodyPr>
          <a:lstStyle>
            <a:lvl1pPr marL="19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4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2pPr>
            <a:lvl3pPr marL="6156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828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1026000" indent="-198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71145" indent="-271145" defTabSz="91437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 noProof="0">
                <a:solidFill>
                  <a:schemeClr val="accent1"/>
                </a:solidFill>
              </a:rPr>
              <a:t>Holistic approach, broader ecosystem</a:t>
            </a:r>
          </a:p>
          <a:p>
            <a:pPr marL="271145" indent="-271145" defTabSz="91437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 noProof="0">
                <a:solidFill>
                  <a:schemeClr val="accent1"/>
                </a:solidFill>
              </a:rPr>
              <a:t>Safe &amp; trustworthy exchange of data</a:t>
            </a:r>
          </a:p>
          <a:p>
            <a:pPr marL="271145" indent="-271145" defTabSz="91437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 noProof="0">
                <a:solidFill>
                  <a:schemeClr val="accent1"/>
                </a:solidFill>
              </a:rPr>
              <a:t>Data standardization &amp; interoperability</a:t>
            </a:r>
          </a:p>
          <a:p>
            <a:pPr marL="271145" indent="-271145" defTabSz="91437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2200">
                <a:solidFill>
                  <a:schemeClr val="accent1"/>
                </a:solidFill>
              </a:rPr>
              <a:t>Models (operation &amp; optimization)</a:t>
            </a:r>
          </a:p>
        </p:txBody>
      </p:sp>
      <p:pic>
        <p:nvPicPr>
          <p:cNvPr id="8" name="Picture 2" descr="Disadvantage Icon Royalty-Free Images, Stock Photos &amp; Pictures |  Shutterstock">
            <a:extLst>
              <a:ext uri="{FF2B5EF4-FFF2-40B4-BE49-F238E27FC236}">
                <a16:creationId xmlns:a16="http://schemas.microsoft.com/office/drawing/2014/main" id="{A8C843EF-4298-15E6-407D-CB6A6B076E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91213" y="1338522"/>
            <a:ext cx="639097" cy="6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0769688-15C0-B6CB-247D-E7482B2B5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2340" y="1662065"/>
            <a:ext cx="3975995" cy="457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Striped Right 21">
            <a:extLst>
              <a:ext uri="{FF2B5EF4-FFF2-40B4-BE49-F238E27FC236}">
                <a16:creationId xmlns:a16="http://schemas.microsoft.com/office/drawing/2014/main" id="{B4DC151C-43BD-7380-DC0C-4122BB68A98F}"/>
              </a:ext>
            </a:extLst>
          </p:cNvPr>
          <p:cNvSpPr/>
          <p:nvPr/>
        </p:nvSpPr>
        <p:spPr>
          <a:xfrm rot="5400000">
            <a:off x="8410953" y="3580684"/>
            <a:ext cx="478972" cy="602192"/>
          </a:xfrm>
          <a:prstGeom prst="striped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pic>
        <p:nvPicPr>
          <p:cNvPr id="5122" name="Picture 2" descr="Best Solution Icon: Over 19,715 Royalty-Free Licensable Stock Illustrations  &amp; Drawings | Shutterstock">
            <a:extLst>
              <a:ext uri="{FF2B5EF4-FFF2-40B4-BE49-F238E27FC236}">
                <a16:creationId xmlns:a16="http://schemas.microsoft.com/office/drawing/2014/main" id="{6FC25809-2EF0-9928-BC60-A47E69DEF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7816" y="3661607"/>
            <a:ext cx="1025890" cy="102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775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FEA74-6010-1940-F8E4-B2BD24BBA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E131B-ACAF-F913-9B5D-F182B50B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Big challenges and drivers</a:t>
            </a:r>
            <a:endParaRPr lang="en-B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0236EA7-EA46-C28D-4851-A76CFAAE5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156" y="1603034"/>
            <a:ext cx="5316843" cy="173012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71145" indent="-271145">
              <a:spcBef>
                <a:spcPts val="600"/>
              </a:spcBef>
              <a:spcAft>
                <a:spcPts val="600"/>
              </a:spcAft>
            </a:pPr>
            <a:r>
              <a:rPr lang="en-US" sz="2200"/>
              <a:t>Transformation at all levels of water management</a:t>
            </a:r>
          </a:p>
          <a:p>
            <a:pPr marL="271145" indent="-271145">
              <a:spcBef>
                <a:spcPts val="600"/>
              </a:spcBef>
              <a:spcAft>
                <a:spcPts val="600"/>
              </a:spcAft>
            </a:pPr>
            <a:r>
              <a:rPr lang="en-US" sz="2200"/>
              <a:t>Efficient, robust &amp; sustainable systems</a:t>
            </a:r>
          </a:p>
          <a:p>
            <a:pPr marL="271145" indent="-271145">
              <a:spcBef>
                <a:spcPts val="600"/>
              </a:spcBef>
              <a:spcAft>
                <a:spcPts val="600"/>
              </a:spcAft>
            </a:pPr>
            <a:r>
              <a:rPr lang="en-US" sz="2200"/>
              <a:t>Technologies: monitoring, ICT, modelling, AI…</a:t>
            </a:r>
          </a:p>
          <a:p>
            <a:pPr marL="271145" indent="-271145">
              <a:spcBef>
                <a:spcPts val="600"/>
              </a:spcBef>
              <a:spcAft>
                <a:spcPts val="600"/>
              </a:spcAft>
            </a:pPr>
            <a:r>
              <a:rPr lang="en-US" sz="2200"/>
              <a:t>From data to Intelligence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nl-BE" sz="2200">
              <a:cs typeface="Arial"/>
            </a:endParaRPr>
          </a:p>
        </p:txBody>
      </p:sp>
      <p:pic>
        <p:nvPicPr>
          <p:cNvPr id="3" name="Picture 5" descr="Digital, disruption, improvement, innovation, technology icon - Download on  Iconfinder">
            <a:extLst>
              <a:ext uri="{FF2B5EF4-FFF2-40B4-BE49-F238E27FC236}">
                <a16:creationId xmlns:a16="http://schemas.microsoft.com/office/drawing/2014/main" id="{7EDEF01D-8FC2-D68A-6E79-C5ED37D80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318323" y="2948426"/>
            <a:ext cx="687187" cy="6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Water cycle - Free ecology and environment icons">
            <a:extLst>
              <a:ext uri="{FF2B5EF4-FFF2-40B4-BE49-F238E27FC236}">
                <a16:creationId xmlns:a16="http://schemas.microsoft.com/office/drawing/2014/main" id="{5F2996D8-0402-6905-A945-B57EAE67E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8324" y="1483194"/>
            <a:ext cx="687187" cy="6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inancial gain icon or logo design 36518134 Vector Art at Vecteezy">
            <a:extLst>
              <a:ext uri="{FF2B5EF4-FFF2-40B4-BE49-F238E27FC236}">
                <a16:creationId xmlns:a16="http://schemas.microsoft.com/office/drawing/2014/main" id="{03232CCB-1857-B7F9-DAA2-5A53CA9FBC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72079" y="2181539"/>
            <a:ext cx="824887" cy="6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DE3598-AB55-A02F-0A04-8E928C83293B}"/>
              </a:ext>
            </a:extLst>
          </p:cNvPr>
          <p:cNvSpPr txBox="1"/>
          <p:nvPr/>
        </p:nvSpPr>
        <p:spPr>
          <a:xfrm>
            <a:off x="1741347" y="4398413"/>
            <a:ext cx="4354653" cy="1406001"/>
          </a:xfrm>
          <a:custGeom>
            <a:avLst/>
            <a:gdLst>
              <a:gd name="csX0" fmla="*/ 234338 w 4354653"/>
              <a:gd name="csY0" fmla="*/ 0 h 1406001"/>
              <a:gd name="csX1" fmla="*/ 864158 w 4354653"/>
              <a:gd name="csY1" fmla="*/ 0 h 1406001"/>
              <a:gd name="csX2" fmla="*/ 1452774 w 4354653"/>
              <a:gd name="csY2" fmla="*/ 0 h 1406001"/>
              <a:gd name="csX3" fmla="*/ 2082594 w 4354653"/>
              <a:gd name="csY3" fmla="*/ 0 h 1406001"/>
              <a:gd name="csX4" fmla="*/ 2547601 w 4354653"/>
              <a:gd name="csY4" fmla="*/ 0 h 1406001"/>
              <a:gd name="csX5" fmla="*/ 3218623 w 4354653"/>
              <a:gd name="csY5" fmla="*/ 0 h 1406001"/>
              <a:gd name="csX6" fmla="*/ 3848443 w 4354653"/>
              <a:gd name="csY6" fmla="*/ 0 h 1406001"/>
              <a:gd name="csX7" fmla="*/ 4354653 w 4354653"/>
              <a:gd name="csY7" fmla="*/ 0 h 1406001"/>
              <a:gd name="csX8" fmla="*/ 4354653 w 4354653"/>
              <a:gd name="csY8" fmla="*/ 0 h 1406001"/>
              <a:gd name="csX9" fmla="*/ 4354653 w 4354653"/>
              <a:gd name="csY9" fmla="*/ 550682 h 1406001"/>
              <a:gd name="csX10" fmla="*/ 4354653 w 4354653"/>
              <a:gd name="csY10" fmla="*/ 1171663 h 1406001"/>
              <a:gd name="csX11" fmla="*/ 4120315 w 4354653"/>
              <a:gd name="csY11" fmla="*/ 1406001 h 1406001"/>
              <a:gd name="csX12" fmla="*/ 3490495 w 4354653"/>
              <a:gd name="csY12" fmla="*/ 1406001 h 1406001"/>
              <a:gd name="csX13" fmla="*/ 2819473 w 4354653"/>
              <a:gd name="csY13" fmla="*/ 1406001 h 1406001"/>
              <a:gd name="csX14" fmla="*/ 2313263 w 4354653"/>
              <a:gd name="csY14" fmla="*/ 1406001 h 1406001"/>
              <a:gd name="csX15" fmla="*/ 1765849 w 4354653"/>
              <a:gd name="csY15" fmla="*/ 1406001 h 1406001"/>
              <a:gd name="csX16" fmla="*/ 1094827 w 4354653"/>
              <a:gd name="csY16" fmla="*/ 1406001 h 1406001"/>
              <a:gd name="csX17" fmla="*/ 0 w 4354653"/>
              <a:gd name="csY17" fmla="*/ 1406001 h 1406001"/>
              <a:gd name="csX18" fmla="*/ 0 w 4354653"/>
              <a:gd name="csY18" fmla="*/ 1406001 h 1406001"/>
              <a:gd name="csX19" fmla="*/ 0 w 4354653"/>
              <a:gd name="csY19" fmla="*/ 831886 h 1406001"/>
              <a:gd name="csX20" fmla="*/ 0 w 4354653"/>
              <a:gd name="csY20" fmla="*/ 234338 h 1406001"/>
              <a:gd name="csX21" fmla="*/ 234338 w 4354653"/>
              <a:gd name="csY21" fmla="*/ 0 h 140600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</a:cxnLst>
            <a:rect l="l" t="t" r="r" b="b"/>
            <a:pathLst>
              <a:path w="4354653" h="1406001" fill="none" extrusionOk="0">
                <a:moveTo>
                  <a:pt x="234338" y="0"/>
                </a:moveTo>
                <a:cubicBezTo>
                  <a:pt x="446843" y="-26438"/>
                  <a:pt x="563694" y="26879"/>
                  <a:pt x="864158" y="0"/>
                </a:cubicBezTo>
                <a:cubicBezTo>
                  <a:pt x="1164622" y="-26879"/>
                  <a:pt x="1209032" y="34747"/>
                  <a:pt x="1452774" y="0"/>
                </a:cubicBezTo>
                <a:cubicBezTo>
                  <a:pt x="1696516" y="-34747"/>
                  <a:pt x="1840285" y="51483"/>
                  <a:pt x="2082594" y="0"/>
                </a:cubicBezTo>
                <a:cubicBezTo>
                  <a:pt x="2324903" y="-51483"/>
                  <a:pt x="2376978" y="17155"/>
                  <a:pt x="2547601" y="0"/>
                </a:cubicBezTo>
                <a:cubicBezTo>
                  <a:pt x="2718224" y="-17155"/>
                  <a:pt x="2995073" y="48155"/>
                  <a:pt x="3218623" y="0"/>
                </a:cubicBezTo>
                <a:cubicBezTo>
                  <a:pt x="3442173" y="-48155"/>
                  <a:pt x="3614887" y="70001"/>
                  <a:pt x="3848443" y="0"/>
                </a:cubicBezTo>
                <a:cubicBezTo>
                  <a:pt x="4081999" y="-70001"/>
                  <a:pt x="4148624" y="9408"/>
                  <a:pt x="4354653" y="0"/>
                </a:cubicBezTo>
                <a:lnTo>
                  <a:pt x="4354653" y="0"/>
                </a:lnTo>
                <a:cubicBezTo>
                  <a:pt x="4376620" y="130897"/>
                  <a:pt x="4340009" y="299667"/>
                  <a:pt x="4354653" y="550682"/>
                </a:cubicBezTo>
                <a:cubicBezTo>
                  <a:pt x="4369297" y="801697"/>
                  <a:pt x="4295259" y="1004190"/>
                  <a:pt x="4354653" y="1171663"/>
                </a:cubicBezTo>
                <a:cubicBezTo>
                  <a:pt x="4351985" y="1335899"/>
                  <a:pt x="4279808" y="1420922"/>
                  <a:pt x="4120315" y="1406001"/>
                </a:cubicBezTo>
                <a:cubicBezTo>
                  <a:pt x="3812347" y="1457593"/>
                  <a:pt x="3662277" y="1378851"/>
                  <a:pt x="3490495" y="1406001"/>
                </a:cubicBezTo>
                <a:cubicBezTo>
                  <a:pt x="3318713" y="1433151"/>
                  <a:pt x="3068659" y="1356417"/>
                  <a:pt x="2819473" y="1406001"/>
                </a:cubicBezTo>
                <a:cubicBezTo>
                  <a:pt x="2570287" y="1455585"/>
                  <a:pt x="2533337" y="1398327"/>
                  <a:pt x="2313263" y="1406001"/>
                </a:cubicBezTo>
                <a:cubicBezTo>
                  <a:pt x="2093189" y="1413675"/>
                  <a:pt x="2032580" y="1378176"/>
                  <a:pt x="1765849" y="1406001"/>
                </a:cubicBezTo>
                <a:cubicBezTo>
                  <a:pt x="1499118" y="1433826"/>
                  <a:pt x="1358942" y="1403685"/>
                  <a:pt x="1094827" y="1406001"/>
                </a:cubicBezTo>
                <a:cubicBezTo>
                  <a:pt x="830712" y="1408317"/>
                  <a:pt x="337475" y="1374022"/>
                  <a:pt x="0" y="1406001"/>
                </a:cubicBezTo>
                <a:lnTo>
                  <a:pt x="0" y="1406001"/>
                </a:lnTo>
                <a:cubicBezTo>
                  <a:pt x="-49861" y="1275947"/>
                  <a:pt x="45935" y="1036324"/>
                  <a:pt x="0" y="831886"/>
                </a:cubicBezTo>
                <a:cubicBezTo>
                  <a:pt x="-45935" y="627448"/>
                  <a:pt x="48830" y="403765"/>
                  <a:pt x="0" y="234338"/>
                </a:cubicBezTo>
                <a:cubicBezTo>
                  <a:pt x="261" y="99446"/>
                  <a:pt x="139330" y="1698"/>
                  <a:pt x="234338" y="0"/>
                </a:cubicBezTo>
                <a:close/>
              </a:path>
              <a:path w="4354653" h="1406001" stroke="0" extrusionOk="0">
                <a:moveTo>
                  <a:pt x="234338" y="0"/>
                </a:moveTo>
                <a:cubicBezTo>
                  <a:pt x="390349" y="-46279"/>
                  <a:pt x="606830" y="59764"/>
                  <a:pt x="740548" y="0"/>
                </a:cubicBezTo>
                <a:cubicBezTo>
                  <a:pt x="874266" y="-59764"/>
                  <a:pt x="1230709" y="62547"/>
                  <a:pt x="1370368" y="0"/>
                </a:cubicBezTo>
                <a:cubicBezTo>
                  <a:pt x="1510027" y="-62547"/>
                  <a:pt x="1811296" y="27050"/>
                  <a:pt x="1958984" y="0"/>
                </a:cubicBezTo>
                <a:cubicBezTo>
                  <a:pt x="2106672" y="-27050"/>
                  <a:pt x="2425660" y="31479"/>
                  <a:pt x="2630007" y="0"/>
                </a:cubicBezTo>
                <a:cubicBezTo>
                  <a:pt x="2834354" y="-31479"/>
                  <a:pt x="2969818" y="38388"/>
                  <a:pt x="3301030" y="0"/>
                </a:cubicBezTo>
                <a:cubicBezTo>
                  <a:pt x="3632242" y="-38388"/>
                  <a:pt x="3619002" y="18863"/>
                  <a:pt x="3848443" y="0"/>
                </a:cubicBezTo>
                <a:cubicBezTo>
                  <a:pt x="4077884" y="-18863"/>
                  <a:pt x="4163848" y="47849"/>
                  <a:pt x="4354653" y="0"/>
                </a:cubicBezTo>
                <a:lnTo>
                  <a:pt x="4354653" y="0"/>
                </a:lnTo>
                <a:cubicBezTo>
                  <a:pt x="4419648" y="251216"/>
                  <a:pt x="4330604" y="421605"/>
                  <a:pt x="4354653" y="550682"/>
                </a:cubicBezTo>
                <a:cubicBezTo>
                  <a:pt x="4378702" y="679759"/>
                  <a:pt x="4304187" y="1045184"/>
                  <a:pt x="4354653" y="1171663"/>
                </a:cubicBezTo>
                <a:cubicBezTo>
                  <a:pt x="4370180" y="1301933"/>
                  <a:pt x="4260237" y="1421159"/>
                  <a:pt x="4120315" y="1406001"/>
                </a:cubicBezTo>
                <a:cubicBezTo>
                  <a:pt x="3959670" y="1424726"/>
                  <a:pt x="3734767" y="1361869"/>
                  <a:pt x="3572902" y="1406001"/>
                </a:cubicBezTo>
                <a:cubicBezTo>
                  <a:pt x="3411037" y="1450133"/>
                  <a:pt x="3325926" y="1389292"/>
                  <a:pt x="3107895" y="1406001"/>
                </a:cubicBezTo>
                <a:cubicBezTo>
                  <a:pt x="2889864" y="1422710"/>
                  <a:pt x="2820781" y="1365802"/>
                  <a:pt x="2601685" y="1406001"/>
                </a:cubicBezTo>
                <a:cubicBezTo>
                  <a:pt x="2382589" y="1446200"/>
                  <a:pt x="2228758" y="1362229"/>
                  <a:pt x="2013068" y="1406001"/>
                </a:cubicBezTo>
                <a:cubicBezTo>
                  <a:pt x="1797378" y="1449773"/>
                  <a:pt x="1778542" y="1391024"/>
                  <a:pt x="1548061" y="1406001"/>
                </a:cubicBezTo>
                <a:cubicBezTo>
                  <a:pt x="1317580" y="1420978"/>
                  <a:pt x="1298709" y="1385783"/>
                  <a:pt x="1083054" y="1406001"/>
                </a:cubicBezTo>
                <a:cubicBezTo>
                  <a:pt x="867399" y="1426219"/>
                  <a:pt x="816967" y="1371901"/>
                  <a:pt x="576844" y="1406001"/>
                </a:cubicBezTo>
                <a:cubicBezTo>
                  <a:pt x="336721" y="1440101"/>
                  <a:pt x="206016" y="1361249"/>
                  <a:pt x="0" y="1406001"/>
                </a:cubicBezTo>
                <a:lnTo>
                  <a:pt x="0" y="1406001"/>
                </a:lnTo>
                <a:cubicBezTo>
                  <a:pt x="-15892" y="1174514"/>
                  <a:pt x="60712" y="976115"/>
                  <a:pt x="0" y="855319"/>
                </a:cubicBezTo>
                <a:cubicBezTo>
                  <a:pt x="-60712" y="734523"/>
                  <a:pt x="25204" y="416492"/>
                  <a:pt x="0" y="234338"/>
                </a:cubicBezTo>
                <a:cubicBezTo>
                  <a:pt x="-1805" y="100341"/>
                  <a:pt x="100477" y="2684"/>
                  <a:pt x="234338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extLst>
              <a:ext uri="{C807C97D-BFC1-408E-A445-0C87EB9F89A2}">
                <ask:lineSketchStyleProps xmlns:ask="http://schemas.microsoft.com/office/drawing/2018/sketchyshapes" sd="2057273978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2600"/>
              <a:t>Transformation of raw facts into actionable insights with DATA as foundation</a:t>
            </a:r>
            <a:endParaRPr lang="en-US" sz="2600" i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503BAC-9D99-775E-12A5-025FE061514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56" b="12557"/>
          <a:stretch>
            <a:fillRect/>
          </a:stretch>
        </p:blipFill>
        <p:spPr>
          <a:xfrm>
            <a:off x="6746770" y="3540402"/>
            <a:ext cx="5324576" cy="3083097"/>
          </a:xfrm>
          <a:prstGeom prst="rect">
            <a:avLst/>
          </a:prstGeom>
        </p:spPr>
      </p:pic>
      <p:sp>
        <p:nvSpPr>
          <p:cNvPr id="12" name="Arrow: Striped Right 11">
            <a:extLst>
              <a:ext uri="{FF2B5EF4-FFF2-40B4-BE49-F238E27FC236}">
                <a16:creationId xmlns:a16="http://schemas.microsoft.com/office/drawing/2014/main" id="{29F1473A-7034-04C6-5596-2CAEBD039710}"/>
              </a:ext>
            </a:extLst>
          </p:cNvPr>
          <p:cNvSpPr/>
          <p:nvPr/>
        </p:nvSpPr>
        <p:spPr>
          <a:xfrm rot="16200000">
            <a:off x="9643254" y="3004306"/>
            <a:ext cx="467360" cy="386080"/>
          </a:xfrm>
          <a:prstGeom prst="stripedRightArrow">
            <a:avLst/>
          </a:prstGeom>
          <a:solidFill>
            <a:srgbClr val="41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33856F-C89B-7B8D-3511-C30C8C075B3E}"/>
              </a:ext>
            </a:extLst>
          </p:cNvPr>
          <p:cNvSpPr txBox="1"/>
          <p:nvPr/>
        </p:nvSpPr>
        <p:spPr>
          <a:xfrm>
            <a:off x="8271150" y="1603035"/>
            <a:ext cx="2825487" cy="1251256"/>
          </a:xfrm>
          <a:prstGeom prst="rect">
            <a:avLst/>
          </a:prstGeom>
          <a:solidFill>
            <a:srgbClr val="FCE9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BE"/>
            </a:defPPr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pPr marL="285750" indent="-193675" algn="l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Ensure quality directives</a:t>
            </a:r>
          </a:p>
          <a:p>
            <a:pPr marL="285750" indent="-193675" algn="l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Better management</a:t>
            </a:r>
          </a:p>
          <a:p>
            <a:pPr marL="285750" indent="-193675" algn="l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Circular water</a:t>
            </a:r>
          </a:p>
          <a:p>
            <a:pPr marL="285750" indent="-193675" algn="l">
              <a:buFont typeface="Arial" panose="020B0604020202020204" pitchFamily="34" charset="0"/>
              <a:buChar char="•"/>
            </a:pPr>
            <a:r>
              <a:rPr lang="en-US" sz="1800">
                <a:cs typeface="Arial"/>
              </a:rPr>
              <a:t>Increase awareness</a:t>
            </a:r>
          </a:p>
        </p:txBody>
      </p:sp>
    </p:spTree>
    <p:extLst>
      <p:ext uri="{BB962C8B-B14F-4D97-AF65-F5344CB8AC3E}">
        <p14:creationId xmlns:p14="http://schemas.microsoft.com/office/powerpoint/2010/main" val="205831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28EF2-6C32-7C32-CDA3-736D00C0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F130D-EB6D-BA2A-0647-284E33A7E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Big challenges and drivers</a:t>
            </a:r>
            <a:endParaRPr lang="en-BE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DE2CC7-425C-50B4-22D2-0333CE9B42A0}"/>
              </a:ext>
            </a:extLst>
          </p:cNvPr>
          <p:cNvGrpSpPr/>
          <p:nvPr/>
        </p:nvGrpSpPr>
        <p:grpSpPr>
          <a:xfrm>
            <a:off x="790458" y="1354265"/>
            <a:ext cx="3595983" cy="3746938"/>
            <a:chOff x="850806" y="1299738"/>
            <a:chExt cx="5092822" cy="4816701"/>
          </a:xfrm>
        </p:grpSpPr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9151B673-EF5C-0188-26FB-66BD16B6D4EE}"/>
                </a:ext>
              </a:extLst>
            </p:cNvPr>
            <p:cNvSpPr/>
            <p:nvPr/>
          </p:nvSpPr>
          <p:spPr>
            <a:xfrm>
              <a:off x="1053539" y="1531097"/>
              <a:ext cx="4890089" cy="4302541"/>
            </a:xfrm>
            <a:prstGeom prst="triangle">
              <a:avLst>
                <a:gd name="adj" fmla="val 47132"/>
              </a:avLst>
            </a:prstGeom>
            <a:solidFill>
              <a:srgbClr val="4372A0"/>
            </a:solidFill>
            <a:ln>
              <a:solidFill>
                <a:srgbClr val="3879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849FAD1F-0A6F-1EE4-B02E-09D6D941E566}"/>
                </a:ext>
              </a:extLst>
            </p:cNvPr>
            <p:cNvSpPr/>
            <p:nvPr/>
          </p:nvSpPr>
          <p:spPr>
            <a:xfrm>
              <a:off x="1513910" y="1506297"/>
              <a:ext cx="3906000" cy="3480319"/>
            </a:xfrm>
            <a:prstGeom prst="triangle">
              <a:avLst>
                <a:gd name="adj" fmla="val 46927"/>
              </a:avLst>
            </a:prstGeom>
            <a:solidFill>
              <a:srgbClr val="75B6E5"/>
            </a:solidFill>
            <a:ln>
              <a:solidFill>
                <a:srgbClr val="3879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7382273-555E-6BB7-E4E2-2D38C365C08C}"/>
                </a:ext>
              </a:extLst>
            </p:cNvPr>
            <p:cNvSpPr txBox="1"/>
            <p:nvPr/>
          </p:nvSpPr>
          <p:spPr>
            <a:xfrm rot="17892360">
              <a:off x="216470" y="5111598"/>
              <a:ext cx="1639177" cy="37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/>
                <a:t>Process</a:t>
              </a:r>
              <a:endParaRPr lang="en-BE" sz="1100" i="1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872E8035-3D56-D2AC-E908-21C6513CC0F2}"/>
                </a:ext>
              </a:extLst>
            </p:cNvPr>
            <p:cNvSpPr/>
            <p:nvPr/>
          </p:nvSpPr>
          <p:spPr>
            <a:xfrm>
              <a:off x="2073069" y="1508598"/>
              <a:ext cx="2718000" cy="2425189"/>
            </a:xfrm>
            <a:prstGeom prst="triangle">
              <a:avLst>
                <a:gd name="adj" fmla="val 46927"/>
              </a:avLst>
            </a:prstGeom>
            <a:solidFill>
              <a:srgbClr val="9BD3D9"/>
            </a:solidFill>
            <a:ln>
              <a:solidFill>
                <a:srgbClr val="3879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0" name="Isosceles Triangle 39">
              <a:extLst>
                <a:ext uri="{FF2B5EF4-FFF2-40B4-BE49-F238E27FC236}">
                  <a16:creationId xmlns:a16="http://schemas.microsoft.com/office/drawing/2014/main" id="{D882F3EA-DFED-4839-93BC-D3CFE8C98A93}"/>
                </a:ext>
              </a:extLst>
            </p:cNvPr>
            <p:cNvSpPr/>
            <p:nvPr/>
          </p:nvSpPr>
          <p:spPr>
            <a:xfrm>
              <a:off x="2487529" y="1533189"/>
              <a:ext cx="1836000" cy="1621435"/>
            </a:xfrm>
            <a:prstGeom prst="triangle">
              <a:avLst>
                <a:gd name="adj" fmla="val 46927"/>
              </a:avLst>
            </a:prstGeom>
            <a:solidFill>
              <a:srgbClr val="1D6295"/>
            </a:solidFill>
            <a:ln>
              <a:solidFill>
                <a:srgbClr val="3879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E8B8F26-92BB-0697-CFD0-6394BE9FC887}"/>
                </a:ext>
              </a:extLst>
            </p:cNvPr>
            <p:cNvSpPr txBox="1"/>
            <p:nvPr/>
          </p:nvSpPr>
          <p:spPr>
            <a:xfrm rot="17750091">
              <a:off x="1538484" y="3197182"/>
              <a:ext cx="1159710" cy="37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/>
                <a:t>Insights</a:t>
              </a:r>
              <a:endParaRPr lang="en-BE" sz="1100" i="1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B4F31C9-54A8-E8AD-CB44-CD61F1542C68}"/>
                </a:ext>
              </a:extLst>
            </p:cNvPr>
            <p:cNvSpPr txBox="1"/>
            <p:nvPr/>
          </p:nvSpPr>
          <p:spPr>
            <a:xfrm>
              <a:off x="2803734" y="2552030"/>
              <a:ext cx="88036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Wisdom</a:t>
              </a:r>
              <a:endParaRPr lang="en-BE" sz="150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55F12DF-0AF5-BA66-0289-DC22E4113E7E}"/>
                </a:ext>
              </a:extLst>
            </p:cNvPr>
            <p:cNvSpPr txBox="1"/>
            <p:nvPr/>
          </p:nvSpPr>
          <p:spPr>
            <a:xfrm rot="17742176">
              <a:off x="1813393" y="2063027"/>
              <a:ext cx="1897083" cy="37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/>
                <a:t>Decision</a:t>
              </a:r>
              <a:r>
                <a:rPr lang="en-US" sz="1100"/>
                <a:t> making</a:t>
              </a:r>
              <a:endParaRPr lang="en-BE" sz="1100"/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E939656D-36B0-9E93-5CF4-0547BCF9E34E}"/>
                </a:ext>
              </a:extLst>
            </p:cNvPr>
            <p:cNvSpPr/>
            <p:nvPr/>
          </p:nvSpPr>
          <p:spPr>
            <a:xfrm rot="14410924">
              <a:off x="2851274" y="3537549"/>
              <a:ext cx="4164037" cy="234245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B3B2544-F0DC-6CC8-6CE7-03769BC144D6}"/>
                </a:ext>
              </a:extLst>
            </p:cNvPr>
            <p:cNvSpPr txBox="1"/>
            <p:nvPr/>
          </p:nvSpPr>
          <p:spPr>
            <a:xfrm rot="3448581">
              <a:off x="4152340" y="3189197"/>
              <a:ext cx="1938270" cy="457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i="1"/>
                <a:t>DATA VALUE</a:t>
              </a:r>
              <a:endParaRPr lang="en-BE" sz="15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BAC9631-8522-A46B-8CEC-6DFDAB4AC7C4}"/>
                </a:ext>
              </a:extLst>
            </p:cNvPr>
            <p:cNvSpPr txBox="1"/>
            <p:nvPr/>
          </p:nvSpPr>
          <p:spPr>
            <a:xfrm rot="17850220">
              <a:off x="749644" y="4158724"/>
              <a:ext cx="1639177" cy="370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i="1"/>
                <a:t>Measurements</a:t>
              </a:r>
              <a:endParaRPr lang="en-BE" sz="1100" i="1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A20AA16-8F69-1A79-24F0-3A911DA84F02}"/>
                </a:ext>
              </a:extLst>
            </p:cNvPr>
            <p:cNvSpPr txBox="1"/>
            <p:nvPr/>
          </p:nvSpPr>
          <p:spPr>
            <a:xfrm>
              <a:off x="2709695" y="3405370"/>
              <a:ext cx="114005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Knowledge</a:t>
              </a:r>
              <a:endParaRPr lang="en-BE" sz="150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3DF7390-3123-C1D6-2E1C-94F9CABBCAAF}"/>
                </a:ext>
              </a:extLst>
            </p:cNvPr>
            <p:cNvSpPr txBox="1"/>
            <p:nvPr/>
          </p:nvSpPr>
          <p:spPr>
            <a:xfrm>
              <a:off x="2775647" y="4313315"/>
              <a:ext cx="1148071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Information</a:t>
              </a:r>
              <a:endParaRPr lang="en-BE" sz="150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F8E839C-9969-C350-8892-F4D9E63EF302}"/>
                </a:ext>
              </a:extLst>
            </p:cNvPr>
            <p:cNvSpPr txBox="1"/>
            <p:nvPr/>
          </p:nvSpPr>
          <p:spPr>
            <a:xfrm>
              <a:off x="3053768" y="5215401"/>
              <a:ext cx="59183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>
                  <a:solidFill>
                    <a:schemeClr val="bg1"/>
                  </a:solidFill>
                </a:rPr>
                <a:t>Data</a:t>
              </a:r>
              <a:endParaRPr lang="en-BE" sz="1500">
                <a:solidFill>
                  <a:schemeClr val="bg1"/>
                </a:solidFill>
              </a:endParaRPr>
            </a:p>
          </p:txBody>
        </p:sp>
      </p:grpSp>
      <p:sp>
        <p:nvSpPr>
          <p:cNvPr id="51" name="Arrow: Striped Right 50">
            <a:extLst>
              <a:ext uri="{FF2B5EF4-FFF2-40B4-BE49-F238E27FC236}">
                <a16:creationId xmlns:a16="http://schemas.microsoft.com/office/drawing/2014/main" id="{0C069902-4E86-2383-9AA2-B79A366C0C5B}"/>
              </a:ext>
            </a:extLst>
          </p:cNvPr>
          <p:cNvSpPr/>
          <p:nvPr/>
        </p:nvSpPr>
        <p:spPr>
          <a:xfrm>
            <a:off x="5507535" y="3002102"/>
            <a:ext cx="470388" cy="571869"/>
          </a:xfrm>
          <a:prstGeom prst="stripedRightArrow">
            <a:avLst/>
          </a:prstGeom>
          <a:solidFill>
            <a:srgbClr val="41D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BB8256F-C43C-5AB7-0435-AF03D09F94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454" t="11051" r="45210" b="75788"/>
          <a:stretch>
            <a:fillRect/>
          </a:stretch>
        </p:blipFill>
        <p:spPr>
          <a:xfrm>
            <a:off x="933606" y="4910601"/>
            <a:ext cx="3452836" cy="1026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Content Placeholder 28">
            <a:extLst>
              <a:ext uri="{FF2B5EF4-FFF2-40B4-BE49-F238E27FC236}">
                <a16:creationId xmlns:a16="http://schemas.microsoft.com/office/drawing/2014/main" id="{70F82784-7657-A629-68F9-F9601E34A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842" y="1566720"/>
            <a:ext cx="3287188" cy="1488849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/>
              <a:t>Bottom-up approach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/>
              <a:t>Data as core element for application of data-driven solutions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6453F2FB-6C96-937F-34CB-07A4B2390B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50927" y="1420153"/>
            <a:ext cx="5664873" cy="490050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E8D11F1-F2B6-53B0-A15C-90B3DFB10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4469877" y="3632778"/>
            <a:ext cx="2363489" cy="4729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66FAA4-7977-C14A-F043-1EFDB0F6D0AB}"/>
              </a:ext>
            </a:extLst>
          </p:cNvPr>
          <p:cNvSpPr txBox="1"/>
          <p:nvPr/>
        </p:nvSpPr>
        <p:spPr>
          <a:xfrm>
            <a:off x="4989896" y="4184453"/>
            <a:ext cx="1496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600"/>
              </a:spcBef>
            </a:pPr>
            <a:r>
              <a:rPr lang="en-US" b="1">
                <a:solidFill>
                  <a:schemeClr val="accent1">
                    <a:lumMod val="50000"/>
                    <a:lumOff val="50000"/>
                  </a:schemeClr>
                </a:solidFill>
              </a:rPr>
              <a:t>Water reuse</a:t>
            </a:r>
            <a:endParaRPr lang="nl-BE" b="1" err="1">
              <a:solidFill>
                <a:schemeClr val="accent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55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1697-6DD6-5A4D-9136-51823F984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1F02E-EC9B-425F-7DE7-B98F870B5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Big challenges and drivers</a:t>
            </a:r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787DB-1F14-2A3A-69D6-0267300AF8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50927" y="1420153"/>
            <a:ext cx="5664873" cy="490050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5F1178-2346-1039-1F79-C6CF5F0E674A}"/>
              </a:ext>
            </a:extLst>
          </p:cNvPr>
          <p:cNvSpPr/>
          <p:nvPr/>
        </p:nvSpPr>
        <p:spPr>
          <a:xfrm>
            <a:off x="6450926" y="4150466"/>
            <a:ext cx="4735287" cy="2250334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ot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F60D880-3AF7-1C6C-451C-F47C111E820A}"/>
              </a:ext>
            </a:extLst>
          </p:cNvPr>
          <p:cNvSpPr txBox="1"/>
          <p:nvPr/>
        </p:nvSpPr>
        <p:spPr>
          <a:xfrm>
            <a:off x="879034" y="1862399"/>
            <a:ext cx="3222240" cy="1236662"/>
          </a:xfrm>
          <a:custGeom>
            <a:avLst/>
            <a:gdLst>
              <a:gd name="csX0" fmla="*/ 206114 w 3222240"/>
              <a:gd name="csY0" fmla="*/ 0 h 1236662"/>
              <a:gd name="csX1" fmla="*/ 648479 w 3222240"/>
              <a:gd name="csY1" fmla="*/ 0 h 1236662"/>
              <a:gd name="csX2" fmla="*/ 1121006 w 3222240"/>
              <a:gd name="csY2" fmla="*/ 0 h 1236662"/>
              <a:gd name="csX3" fmla="*/ 1533209 w 3222240"/>
              <a:gd name="csY3" fmla="*/ 0 h 1236662"/>
              <a:gd name="csX4" fmla="*/ 1945413 w 3222240"/>
              <a:gd name="csY4" fmla="*/ 0 h 1236662"/>
              <a:gd name="csX5" fmla="*/ 2387778 w 3222240"/>
              <a:gd name="csY5" fmla="*/ 0 h 1236662"/>
              <a:gd name="csX6" fmla="*/ 3222240 w 3222240"/>
              <a:gd name="csY6" fmla="*/ 0 h 1236662"/>
              <a:gd name="csX7" fmla="*/ 3222240 w 3222240"/>
              <a:gd name="csY7" fmla="*/ 0 h 1236662"/>
              <a:gd name="csX8" fmla="*/ 3222240 w 3222240"/>
              <a:gd name="csY8" fmla="*/ 494663 h 1236662"/>
              <a:gd name="csX9" fmla="*/ 3222240 w 3222240"/>
              <a:gd name="csY9" fmla="*/ 1030548 h 1236662"/>
              <a:gd name="csX10" fmla="*/ 3016126 w 3222240"/>
              <a:gd name="csY10" fmla="*/ 1236662 h 1236662"/>
              <a:gd name="csX11" fmla="*/ 2603922 w 3222240"/>
              <a:gd name="csY11" fmla="*/ 1236662 h 1236662"/>
              <a:gd name="csX12" fmla="*/ 2101234 w 3222240"/>
              <a:gd name="csY12" fmla="*/ 1236662 h 1236662"/>
              <a:gd name="csX13" fmla="*/ 1598547 w 3222240"/>
              <a:gd name="csY13" fmla="*/ 1236662 h 1236662"/>
              <a:gd name="csX14" fmla="*/ 1035537 w 3222240"/>
              <a:gd name="csY14" fmla="*/ 1236662 h 1236662"/>
              <a:gd name="csX15" fmla="*/ 532849 w 3222240"/>
              <a:gd name="csY15" fmla="*/ 1236662 h 1236662"/>
              <a:gd name="csX16" fmla="*/ 0 w 3222240"/>
              <a:gd name="csY16" fmla="*/ 1236662 h 1236662"/>
              <a:gd name="csX17" fmla="*/ 0 w 3222240"/>
              <a:gd name="csY17" fmla="*/ 1236662 h 1236662"/>
              <a:gd name="csX18" fmla="*/ 0 w 3222240"/>
              <a:gd name="csY18" fmla="*/ 731693 h 1236662"/>
              <a:gd name="csX19" fmla="*/ 0 w 3222240"/>
              <a:gd name="csY19" fmla="*/ 206114 h 1236662"/>
              <a:gd name="csX20" fmla="*/ 206114 w 3222240"/>
              <a:gd name="csY20" fmla="*/ 0 h 12366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222240" h="1236662" fill="none" extrusionOk="0">
                <a:moveTo>
                  <a:pt x="206114" y="0"/>
                </a:moveTo>
                <a:cubicBezTo>
                  <a:pt x="351679" y="-22760"/>
                  <a:pt x="465163" y="10245"/>
                  <a:pt x="648479" y="0"/>
                </a:cubicBezTo>
                <a:cubicBezTo>
                  <a:pt x="831796" y="-10245"/>
                  <a:pt x="949568" y="35451"/>
                  <a:pt x="1121006" y="0"/>
                </a:cubicBezTo>
                <a:cubicBezTo>
                  <a:pt x="1292444" y="-35451"/>
                  <a:pt x="1430622" y="5874"/>
                  <a:pt x="1533209" y="0"/>
                </a:cubicBezTo>
                <a:cubicBezTo>
                  <a:pt x="1635796" y="-5874"/>
                  <a:pt x="1824120" y="18562"/>
                  <a:pt x="1945413" y="0"/>
                </a:cubicBezTo>
                <a:cubicBezTo>
                  <a:pt x="2066706" y="-18562"/>
                  <a:pt x="2233305" y="50047"/>
                  <a:pt x="2387778" y="0"/>
                </a:cubicBezTo>
                <a:cubicBezTo>
                  <a:pt x="2542251" y="-50047"/>
                  <a:pt x="2942113" y="94848"/>
                  <a:pt x="3222240" y="0"/>
                </a:cubicBezTo>
                <a:lnTo>
                  <a:pt x="3222240" y="0"/>
                </a:lnTo>
                <a:cubicBezTo>
                  <a:pt x="3254744" y="162307"/>
                  <a:pt x="3210818" y="270848"/>
                  <a:pt x="3222240" y="494663"/>
                </a:cubicBezTo>
                <a:cubicBezTo>
                  <a:pt x="3233662" y="718478"/>
                  <a:pt x="3162869" y="910252"/>
                  <a:pt x="3222240" y="1030548"/>
                </a:cubicBezTo>
                <a:cubicBezTo>
                  <a:pt x="3220961" y="1139441"/>
                  <a:pt x="3117069" y="1215189"/>
                  <a:pt x="3016126" y="1236662"/>
                </a:cubicBezTo>
                <a:cubicBezTo>
                  <a:pt x="2844516" y="1279250"/>
                  <a:pt x="2716950" y="1206051"/>
                  <a:pt x="2603922" y="1236662"/>
                </a:cubicBezTo>
                <a:cubicBezTo>
                  <a:pt x="2490894" y="1267273"/>
                  <a:pt x="2351616" y="1181050"/>
                  <a:pt x="2101234" y="1236662"/>
                </a:cubicBezTo>
                <a:cubicBezTo>
                  <a:pt x="1850852" y="1292274"/>
                  <a:pt x="1813169" y="1193381"/>
                  <a:pt x="1598547" y="1236662"/>
                </a:cubicBezTo>
                <a:cubicBezTo>
                  <a:pt x="1383925" y="1279943"/>
                  <a:pt x="1227550" y="1214188"/>
                  <a:pt x="1035537" y="1236662"/>
                </a:cubicBezTo>
                <a:cubicBezTo>
                  <a:pt x="843524" y="1259136"/>
                  <a:pt x="739145" y="1208008"/>
                  <a:pt x="532849" y="1236662"/>
                </a:cubicBezTo>
                <a:cubicBezTo>
                  <a:pt x="326553" y="1265316"/>
                  <a:pt x="227986" y="1195339"/>
                  <a:pt x="0" y="1236662"/>
                </a:cubicBezTo>
                <a:lnTo>
                  <a:pt x="0" y="1236662"/>
                </a:lnTo>
                <a:cubicBezTo>
                  <a:pt x="-2713" y="1022808"/>
                  <a:pt x="35928" y="867224"/>
                  <a:pt x="0" y="731693"/>
                </a:cubicBezTo>
                <a:cubicBezTo>
                  <a:pt x="-35928" y="596162"/>
                  <a:pt x="34442" y="378432"/>
                  <a:pt x="0" y="206114"/>
                </a:cubicBezTo>
                <a:cubicBezTo>
                  <a:pt x="19164" y="71216"/>
                  <a:pt x="84409" y="17409"/>
                  <a:pt x="206114" y="0"/>
                </a:cubicBezTo>
                <a:close/>
              </a:path>
              <a:path w="3222240" h="1236662" stroke="0" extrusionOk="0">
                <a:moveTo>
                  <a:pt x="206114" y="0"/>
                </a:moveTo>
                <a:cubicBezTo>
                  <a:pt x="303218" y="-47471"/>
                  <a:pt x="466787" y="16037"/>
                  <a:pt x="678640" y="0"/>
                </a:cubicBezTo>
                <a:cubicBezTo>
                  <a:pt x="890493" y="-16037"/>
                  <a:pt x="1063382" y="48701"/>
                  <a:pt x="1181328" y="0"/>
                </a:cubicBezTo>
                <a:cubicBezTo>
                  <a:pt x="1299274" y="-48701"/>
                  <a:pt x="1479101" y="40848"/>
                  <a:pt x="1714177" y="0"/>
                </a:cubicBezTo>
                <a:cubicBezTo>
                  <a:pt x="1949253" y="-40848"/>
                  <a:pt x="2099597" y="30669"/>
                  <a:pt x="2277187" y="0"/>
                </a:cubicBezTo>
                <a:cubicBezTo>
                  <a:pt x="2454777" y="-30669"/>
                  <a:pt x="2600530" y="12666"/>
                  <a:pt x="2719552" y="0"/>
                </a:cubicBezTo>
                <a:cubicBezTo>
                  <a:pt x="2838575" y="-12666"/>
                  <a:pt x="3064523" y="1471"/>
                  <a:pt x="3222240" y="0"/>
                </a:cubicBezTo>
                <a:lnTo>
                  <a:pt x="3222240" y="0"/>
                </a:lnTo>
                <a:cubicBezTo>
                  <a:pt x="3275684" y="254210"/>
                  <a:pt x="3168816" y="365221"/>
                  <a:pt x="3222240" y="525579"/>
                </a:cubicBezTo>
                <a:cubicBezTo>
                  <a:pt x="3275664" y="685937"/>
                  <a:pt x="3210612" y="864240"/>
                  <a:pt x="3222240" y="1030548"/>
                </a:cubicBezTo>
                <a:cubicBezTo>
                  <a:pt x="3209238" y="1162179"/>
                  <a:pt x="3124985" y="1234232"/>
                  <a:pt x="3016126" y="1236662"/>
                </a:cubicBezTo>
                <a:cubicBezTo>
                  <a:pt x="2793523" y="1255078"/>
                  <a:pt x="2723680" y="1189381"/>
                  <a:pt x="2453116" y="1236662"/>
                </a:cubicBezTo>
                <a:cubicBezTo>
                  <a:pt x="2182552" y="1283943"/>
                  <a:pt x="2099414" y="1196737"/>
                  <a:pt x="1980589" y="1236662"/>
                </a:cubicBezTo>
                <a:cubicBezTo>
                  <a:pt x="1861764" y="1276587"/>
                  <a:pt x="1734523" y="1202450"/>
                  <a:pt x="1568386" y="1236662"/>
                </a:cubicBezTo>
                <a:cubicBezTo>
                  <a:pt x="1402249" y="1270874"/>
                  <a:pt x="1354747" y="1190430"/>
                  <a:pt x="1156182" y="1236662"/>
                </a:cubicBezTo>
                <a:cubicBezTo>
                  <a:pt x="957617" y="1282894"/>
                  <a:pt x="750522" y="1213655"/>
                  <a:pt x="623333" y="1236662"/>
                </a:cubicBezTo>
                <a:cubicBezTo>
                  <a:pt x="496144" y="1259669"/>
                  <a:pt x="293596" y="1187141"/>
                  <a:pt x="0" y="1236662"/>
                </a:cubicBezTo>
                <a:lnTo>
                  <a:pt x="0" y="1236662"/>
                </a:lnTo>
                <a:cubicBezTo>
                  <a:pt x="-51922" y="1126465"/>
                  <a:pt x="17755" y="922039"/>
                  <a:pt x="0" y="752304"/>
                </a:cubicBezTo>
                <a:cubicBezTo>
                  <a:pt x="-17755" y="582569"/>
                  <a:pt x="39325" y="412410"/>
                  <a:pt x="0" y="206114"/>
                </a:cubicBezTo>
                <a:cubicBezTo>
                  <a:pt x="-13646" y="99848"/>
                  <a:pt x="100875" y="-6380"/>
                  <a:pt x="20611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extLst>
              <a:ext uri="{C807C97D-BFC1-408E-A445-0C87EB9F89A2}">
                <ask:lineSketchStyleProps xmlns:ask="http://schemas.microsoft.com/office/drawing/2018/sketchyshapes" sd="349410180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2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2000"/>
              <a:t>From raw information to produce actionable insights and actions</a:t>
            </a:r>
            <a:endParaRPr lang="nl-BE" sz="20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BF9CD0-E597-8596-B933-2963284C9884}"/>
              </a:ext>
            </a:extLst>
          </p:cNvPr>
          <p:cNvSpPr/>
          <p:nvPr/>
        </p:nvSpPr>
        <p:spPr>
          <a:xfrm>
            <a:off x="5741075" y="5052228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/>
              <a:t>1</a:t>
            </a:r>
            <a:endParaRPr lang="nl-BE" err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DFD876-F2E8-5083-6BD1-7B40B79905D0}"/>
              </a:ext>
            </a:extLst>
          </p:cNvPr>
          <p:cNvSpPr/>
          <p:nvPr/>
        </p:nvSpPr>
        <p:spPr>
          <a:xfrm>
            <a:off x="5690075" y="3099060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/>
              <a:t>2</a:t>
            </a:r>
            <a:endParaRPr lang="nl-BE" err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DB5886-6E00-CAB8-D8DB-5B9826F08089}"/>
              </a:ext>
            </a:extLst>
          </p:cNvPr>
          <p:cNvSpPr/>
          <p:nvPr/>
        </p:nvSpPr>
        <p:spPr>
          <a:xfrm>
            <a:off x="6450926" y="2894522"/>
            <a:ext cx="4735287" cy="1172772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ot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5DE08D4-B9DD-97C9-AB7A-9F2987567ECF}"/>
              </a:ext>
            </a:extLst>
          </p:cNvPr>
          <p:cNvSpPr/>
          <p:nvPr/>
        </p:nvSpPr>
        <p:spPr>
          <a:xfrm>
            <a:off x="6450925" y="1390933"/>
            <a:ext cx="4735287" cy="1444233"/>
          </a:xfrm>
          <a:prstGeom prst="roundRect">
            <a:avLst/>
          </a:prstGeom>
          <a:noFill/>
          <a:ln w="28575">
            <a:solidFill>
              <a:schemeClr val="accent1"/>
            </a:solidFill>
            <a:prstDash val="sysDot"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lang="nl-BE" err="1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FC26F5-BDF0-F1C8-E054-F72DF80E860B}"/>
              </a:ext>
            </a:extLst>
          </p:cNvPr>
          <p:cNvSpPr/>
          <p:nvPr/>
        </p:nvSpPr>
        <p:spPr>
          <a:xfrm>
            <a:off x="5664000" y="1513534"/>
            <a:ext cx="432000" cy="43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/>
              <a:t>3</a:t>
            </a:r>
            <a:endParaRPr lang="nl-BE" err="1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173276C-C0A7-6FD3-EDDF-BF7689DE4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673" y="5499037"/>
            <a:ext cx="2133321" cy="518068"/>
          </a:xfrm>
        </p:spPr>
        <p:txBody>
          <a:bodyPr>
            <a:noAutofit/>
          </a:bodyPr>
          <a:lstStyle/>
          <a:p>
            <a:pPr marL="0" indent="0" algn="r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200"/>
              <a:t>Data standardization</a:t>
            </a:r>
            <a:endParaRPr lang="nl-BE" sz="220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D1A2F7F-D7C0-5B25-3A37-8A363575ECCD}"/>
              </a:ext>
            </a:extLst>
          </p:cNvPr>
          <p:cNvSpPr txBox="1">
            <a:spLocks/>
          </p:cNvSpPr>
          <p:nvPr/>
        </p:nvSpPr>
        <p:spPr>
          <a:xfrm>
            <a:off x="4235673" y="1945534"/>
            <a:ext cx="2133320" cy="518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1456" indent="-271456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98462" indent="-227008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8806" indent="-225420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84226" indent="-225420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sz="2200"/>
              <a:t>Optimization algorithms </a:t>
            </a:r>
            <a:endParaRPr lang="nl-BE" sz="220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67B270E-DB3A-0AD5-0C12-7EC4911A777B}"/>
              </a:ext>
            </a:extLst>
          </p:cNvPr>
          <p:cNvSpPr txBox="1">
            <a:spLocks/>
          </p:cNvSpPr>
          <p:nvPr/>
        </p:nvSpPr>
        <p:spPr>
          <a:xfrm>
            <a:off x="4101275" y="3531060"/>
            <a:ext cx="2133320" cy="5180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1456" indent="-271456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Wingdings" pitchFamily="2" charset="2"/>
              <a:buChar char="§"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98462" indent="-227008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58806" indent="-225420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System Font Regular"/>
              <a:buChar char="-"/>
              <a:tabLst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984226" indent="-225420" algn="l" defTabSz="914377" rtl="0" eaLnBrk="1" latinLnBrk="0" hangingPunct="1">
              <a:lnSpc>
                <a:spcPct val="90000"/>
              </a:lnSpc>
              <a:spcBef>
                <a:spcPts val="700"/>
              </a:spcBef>
              <a:buClr>
                <a:schemeClr val="accent5"/>
              </a:buClr>
              <a:buFont typeface="Courier New" panose="02070309020205020404" pitchFamily="49" charset="0"/>
              <a:buChar char="o"/>
              <a:tabLst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Aft>
                <a:spcPts val="600"/>
              </a:spcAft>
              <a:buFont typeface="Wingdings" pitchFamily="2" charset="2"/>
              <a:buNone/>
            </a:pPr>
            <a:r>
              <a:rPr lang="en-US" sz="2200"/>
              <a:t>Ontologies &amp; models</a:t>
            </a:r>
            <a:endParaRPr lang="nl-BE" sz="2200"/>
          </a:p>
        </p:txBody>
      </p:sp>
      <p:pic>
        <p:nvPicPr>
          <p:cNvPr id="16" name="Picture 2" descr="Goals - Free business icons">
            <a:extLst>
              <a:ext uri="{FF2B5EF4-FFF2-40B4-BE49-F238E27FC236}">
                <a16:creationId xmlns:a16="http://schemas.microsoft.com/office/drawing/2014/main" id="{21F12A8E-F95C-204E-A1C5-B34E0BBD4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57367" y="1315441"/>
            <a:ext cx="751579" cy="75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46C247-C745-15D0-DA4E-588C9B879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917186" y="723458"/>
            <a:ext cx="2363489" cy="472965"/>
          </a:xfrm>
          <a:prstGeom prst="rect">
            <a:avLst/>
          </a:prstGeom>
        </p:spPr>
      </p:pic>
      <p:pic>
        <p:nvPicPr>
          <p:cNvPr id="1026" name="Picture 2" descr="Potential - Free education icons">
            <a:extLst>
              <a:ext uri="{FF2B5EF4-FFF2-40B4-BE49-F238E27FC236}">
                <a16:creationId xmlns:a16="http://schemas.microsoft.com/office/drawing/2014/main" id="{5DA2E247-45A6-12A4-21F0-03BE845F9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9"/>
          <a:stretch>
            <a:fillRect/>
          </a:stretch>
        </p:blipFill>
        <p:spPr bwMode="auto">
          <a:xfrm>
            <a:off x="2008549" y="3221247"/>
            <a:ext cx="1163139" cy="64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27E893B-288F-F656-404A-B7D38E6560AA}"/>
              </a:ext>
            </a:extLst>
          </p:cNvPr>
          <p:cNvSpPr txBox="1"/>
          <p:nvPr/>
        </p:nvSpPr>
        <p:spPr>
          <a:xfrm>
            <a:off x="708961" y="4038649"/>
            <a:ext cx="3526711" cy="1679455"/>
          </a:xfrm>
          <a:prstGeom prst="rect">
            <a:avLst/>
          </a:prstGeom>
          <a:solidFill>
            <a:srgbClr val="FCE9A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>
            <a:defPPr>
              <a:defRPr lang="en-BE"/>
            </a:defPPr>
            <a:lvl1pPr algn="ctr">
              <a:defRPr sz="1600">
                <a:solidFill>
                  <a:schemeClr val="accent1"/>
                </a:solidFill>
              </a:defRPr>
            </a:lvl1pPr>
          </a:lstStyle>
          <a:p>
            <a:pPr marL="446088" indent="-269875" algn="l" defTabSz="91437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1800"/>
              <a:t>Surface Water management</a:t>
            </a:r>
          </a:p>
          <a:p>
            <a:pPr marL="446088" indent="-269875" algn="l" defTabSz="91437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1800"/>
              <a:t>Tackling Salinization in industrial harbor context</a:t>
            </a:r>
          </a:p>
          <a:p>
            <a:pPr marL="446088" indent="-269875" algn="l" defTabSz="914377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5"/>
              </a:buClr>
              <a:buFont typeface="Wingdings" pitchFamily="2" charset="2"/>
              <a:buChar char="§"/>
            </a:pPr>
            <a:r>
              <a:rPr lang="en-US" sz="1800"/>
              <a:t>Optimization water treatment plants</a:t>
            </a:r>
            <a:endParaRPr lang="nl-BE" sz="1800" err="1"/>
          </a:p>
        </p:txBody>
      </p:sp>
    </p:spTree>
    <p:extLst>
      <p:ext uri="{BB962C8B-B14F-4D97-AF65-F5344CB8AC3E}">
        <p14:creationId xmlns:p14="http://schemas.microsoft.com/office/powerpoint/2010/main" val="417742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build="p"/>
      <p:bldP spid="14" grpId="0"/>
      <p:bldP spid="15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C2A5E-2288-CB09-84D5-5213C3372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C9C5D-6069-7503-CC0E-DC9A3C71C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Big challenges and drivers</a:t>
            </a:r>
            <a:endParaRPr lang="en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4DBB4B-CFB7-5100-7122-AE6C9022C2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50927" y="1420153"/>
            <a:ext cx="5664873" cy="490050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67C1817-14AD-1AAF-B4B1-62F60A34D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8208" y="3329558"/>
            <a:ext cx="4735287" cy="252548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200"/>
              <a:t>How do we trust the data?</a:t>
            </a:r>
          </a:p>
          <a:p>
            <a:pPr>
              <a:spcAft>
                <a:spcPts val="600"/>
              </a:spcAft>
            </a:pPr>
            <a:r>
              <a:rPr lang="en-US" sz="2200"/>
              <a:t>How can we be sure the data isn't leading us down the wrong path?</a:t>
            </a:r>
          </a:p>
          <a:p>
            <a:pPr>
              <a:spcAft>
                <a:spcPts val="600"/>
              </a:spcAft>
            </a:pPr>
            <a:r>
              <a:rPr lang="en-US" sz="2200"/>
              <a:t>Does more data equal more trust?</a:t>
            </a:r>
          </a:p>
          <a:p>
            <a:pPr>
              <a:spcAft>
                <a:spcPts val="600"/>
              </a:spcAft>
            </a:pPr>
            <a:r>
              <a:rPr lang="en-US" sz="2200"/>
              <a:t>What is required towards trustworthy data?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F1A3BA-5071-F33C-5FEE-043FBABFD959}"/>
              </a:ext>
            </a:extLst>
          </p:cNvPr>
          <p:cNvSpPr txBox="1"/>
          <p:nvPr/>
        </p:nvSpPr>
        <p:spPr>
          <a:xfrm>
            <a:off x="879034" y="1862399"/>
            <a:ext cx="3222240" cy="1236662"/>
          </a:xfrm>
          <a:custGeom>
            <a:avLst/>
            <a:gdLst>
              <a:gd name="csX0" fmla="*/ 206114 w 3222240"/>
              <a:gd name="csY0" fmla="*/ 0 h 1236662"/>
              <a:gd name="csX1" fmla="*/ 648479 w 3222240"/>
              <a:gd name="csY1" fmla="*/ 0 h 1236662"/>
              <a:gd name="csX2" fmla="*/ 1121006 w 3222240"/>
              <a:gd name="csY2" fmla="*/ 0 h 1236662"/>
              <a:gd name="csX3" fmla="*/ 1533209 w 3222240"/>
              <a:gd name="csY3" fmla="*/ 0 h 1236662"/>
              <a:gd name="csX4" fmla="*/ 1945413 w 3222240"/>
              <a:gd name="csY4" fmla="*/ 0 h 1236662"/>
              <a:gd name="csX5" fmla="*/ 2387778 w 3222240"/>
              <a:gd name="csY5" fmla="*/ 0 h 1236662"/>
              <a:gd name="csX6" fmla="*/ 3222240 w 3222240"/>
              <a:gd name="csY6" fmla="*/ 0 h 1236662"/>
              <a:gd name="csX7" fmla="*/ 3222240 w 3222240"/>
              <a:gd name="csY7" fmla="*/ 0 h 1236662"/>
              <a:gd name="csX8" fmla="*/ 3222240 w 3222240"/>
              <a:gd name="csY8" fmla="*/ 494663 h 1236662"/>
              <a:gd name="csX9" fmla="*/ 3222240 w 3222240"/>
              <a:gd name="csY9" fmla="*/ 1030548 h 1236662"/>
              <a:gd name="csX10" fmla="*/ 3016126 w 3222240"/>
              <a:gd name="csY10" fmla="*/ 1236662 h 1236662"/>
              <a:gd name="csX11" fmla="*/ 2603922 w 3222240"/>
              <a:gd name="csY11" fmla="*/ 1236662 h 1236662"/>
              <a:gd name="csX12" fmla="*/ 2101234 w 3222240"/>
              <a:gd name="csY12" fmla="*/ 1236662 h 1236662"/>
              <a:gd name="csX13" fmla="*/ 1598547 w 3222240"/>
              <a:gd name="csY13" fmla="*/ 1236662 h 1236662"/>
              <a:gd name="csX14" fmla="*/ 1035537 w 3222240"/>
              <a:gd name="csY14" fmla="*/ 1236662 h 1236662"/>
              <a:gd name="csX15" fmla="*/ 532849 w 3222240"/>
              <a:gd name="csY15" fmla="*/ 1236662 h 1236662"/>
              <a:gd name="csX16" fmla="*/ 0 w 3222240"/>
              <a:gd name="csY16" fmla="*/ 1236662 h 1236662"/>
              <a:gd name="csX17" fmla="*/ 0 w 3222240"/>
              <a:gd name="csY17" fmla="*/ 1236662 h 1236662"/>
              <a:gd name="csX18" fmla="*/ 0 w 3222240"/>
              <a:gd name="csY18" fmla="*/ 731693 h 1236662"/>
              <a:gd name="csX19" fmla="*/ 0 w 3222240"/>
              <a:gd name="csY19" fmla="*/ 206114 h 1236662"/>
              <a:gd name="csX20" fmla="*/ 206114 w 3222240"/>
              <a:gd name="csY20" fmla="*/ 0 h 123666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</a:cxnLst>
            <a:rect l="l" t="t" r="r" b="b"/>
            <a:pathLst>
              <a:path w="3222240" h="1236662" fill="none" extrusionOk="0">
                <a:moveTo>
                  <a:pt x="206114" y="0"/>
                </a:moveTo>
                <a:cubicBezTo>
                  <a:pt x="351679" y="-22760"/>
                  <a:pt x="465163" y="10245"/>
                  <a:pt x="648479" y="0"/>
                </a:cubicBezTo>
                <a:cubicBezTo>
                  <a:pt x="831796" y="-10245"/>
                  <a:pt x="949568" y="35451"/>
                  <a:pt x="1121006" y="0"/>
                </a:cubicBezTo>
                <a:cubicBezTo>
                  <a:pt x="1292444" y="-35451"/>
                  <a:pt x="1430622" y="5874"/>
                  <a:pt x="1533209" y="0"/>
                </a:cubicBezTo>
                <a:cubicBezTo>
                  <a:pt x="1635796" y="-5874"/>
                  <a:pt x="1824120" y="18562"/>
                  <a:pt x="1945413" y="0"/>
                </a:cubicBezTo>
                <a:cubicBezTo>
                  <a:pt x="2066706" y="-18562"/>
                  <a:pt x="2233305" y="50047"/>
                  <a:pt x="2387778" y="0"/>
                </a:cubicBezTo>
                <a:cubicBezTo>
                  <a:pt x="2542251" y="-50047"/>
                  <a:pt x="2942113" y="94848"/>
                  <a:pt x="3222240" y="0"/>
                </a:cubicBezTo>
                <a:lnTo>
                  <a:pt x="3222240" y="0"/>
                </a:lnTo>
                <a:cubicBezTo>
                  <a:pt x="3254744" y="162307"/>
                  <a:pt x="3210818" y="270848"/>
                  <a:pt x="3222240" y="494663"/>
                </a:cubicBezTo>
                <a:cubicBezTo>
                  <a:pt x="3233662" y="718478"/>
                  <a:pt x="3162869" y="910252"/>
                  <a:pt x="3222240" y="1030548"/>
                </a:cubicBezTo>
                <a:cubicBezTo>
                  <a:pt x="3220961" y="1139441"/>
                  <a:pt x="3117069" y="1215189"/>
                  <a:pt x="3016126" y="1236662"/>
                </a:cubicBezTo>
                <a:cubicBezTo>
                  <a:pt x="2844516" y="1279250"/>
                  <a:pt x="2716950" y="1206051"/>
                  <a:pt x="2603922" y="1236662"/>
                </a:cubicBezTo>
                <a:cubicBezTo>
                  <a:pt x="2490894" y="1267273"/>
                  <a:pt x="2351616" y="1181050"/>
                  <a:pt x="2101234" y="1236662"/>
                </a:cubicBezTo>
                <a:cubicBezTo>
                  <a:pt x="1850852" y="1292274"/>
                  <a:pt x="1813169" y="1193381"/>
                  <a:pt x="1598547" y="1236662"/>
                </a:cubicBezTo>
                <a:cubicBezTo>
                  <a:pt x="1383925" y="1279943"/>
                  <a:pt x="1227550" y="1214188"/>
                  <a:pt x="1035537" y="1236662"/>
                </a:cubicBezTo>
                <a:cubicBezTo>
                  <a:pt x="843524" y="1259136"/>
                  <a:pt x="739145" y="1208008"/>
                  <a:pt x="532849" y="1236662"/>
                </a:cubicBezTo>
                <a:cubicBezTo>
                  <a:pt x="326553" y="1265316"/>
                  <a:pt x="227986" y="1195339"/>
                  <a:pt x="0" y="1236662"/>
                </a:cubicBezTo>
                <a:lnTo>
                  <a:pt x="0" y="1236662"/>
                </a:lnTo>
                <a:cubicBezTo>
                  <a:pt x="-2713" y="1022808"/>
                  <a:pt x="35928" y="867224"/>
                  <a:pt x="0" y="731693"/>
                </a:cubicBezTo>
                <a:cubicBezTo>
                  <a:pt x="-35928" y="596162"/>
                  <a:pt x="34442" y="378432"/>
                  <a:pt x="0" y="206114"/>
                </a:cubicBezTo>
                <a:cubicBezTo>
                  <a:pt x="19164" y="71216"/>
                  <a:pt x="84409" y="17409"/>
                  <a:pt x="206114" y="0"/>
                </a:cubicBezTo>
                <a:close/>
              </a:path>
              <a:path w="3222240" h="1236662" stroke="0" extrusionOk="0">
                <a:moveTo>
                  <a:pt x="206114" y="0"/>
                </a:moveTo>
                <a:cubicBezTo>
                  <a:pt x="303218" y="-47471"/>
                  <a:pt x="466787" y="16037"/>
                  <a:pt x="678640" y="0"/>
                </a:cubicBezTo>
                <a:cubicBezTo>
                  <a:pt x="890493" y="-16037"/>
                  <a:pt x="1063382" y="48701"/>
                  <a:pt x="1181328" y="0"/>
                </a:cubicBezTo>
                <a:cubicBezTo>
                  <a:pt x="1299274" y="-48701"/>
                  <a:pt x="1479101" y="40848"/>
                  <a:pt x="1714177" y="0"/>
                </a:cubicBezTo>
                <a:cubicBezTo>
                  <a:pt x="1949253" y="-40848"/>
                  <a:pt x="2099597" y="30669"/>
                  <a:pt x="2277187" y="0"/>
                </a:cubicBezTo>
                <a:cubicBezTo>
                  <a:pt x="2454777" y="-30669"/>
                  <a:pt x="2600530" y="12666"/>
                  <a:pt x="2719552" y="0"/>
                </a:cubicBezTo>
                <a:cubicBezTo>
                  <a:pt x="2838575" y="-12666"/>
                  <a:pt x="3064523" y="1471"/>
                  <a:pt x="3222240" y="0"/>
                </a:cubicBezTo>
                <a:lnTo>
                  <a:pt x="3222240" y="0"/>
                </a:lnTo>
                <a:cubicBezTo>
                  <a:pt x="3275684" y="254210"/>
                  <a:pt x="3168816" y="365221"/>
                  <a:pt x="3222240" y="525579"/>
                </a:cubicBezTo>
                <a:cubicBezTo>
                  <a:pt x="3275664" y="685937"/>
                  <a:pt x="3210612" y="864240"/>
                  <a:pt x="3222240" y="1030548"/>
                </a:cubicBezTo>
                <a:cubicBezTo>
                  <a:pt x="3209238" y="1162179"/>
                  <a:pt x="3124985" y="1234232"/>
                  <a:pt x="3016126" y="1236662"/>
                </a:cubicBezTo>
                <a:cubicBezTo>
                  <a:pt x="2793523" y="1255078"/>
                  <a:pt x="2723680" y="1189381"/>
                  <a:pt x="2453116" y="1236662"/>
                </a:cubicBezTo>
                <a:cubicBezTo>
                  <a:pt x="2182552" y="1283943"/>
                  <a:pt x="2099414" y="1196737"/>
                  <a:pt x="1980589" y="1236662"/>
                </a:cubicBezTo>
                <a:cubicBezTo>
                  <a:pt x="1861764" y="1276587"/>
                  <a:pt x="1734523" y="1202450"/>
                  <a:pt x="1568386" y="1236662"/>
                </a:cubicBezTo>
                <a:cubicBezTo>
                  <a:pt x="1402249" y="1270874"/>
                  <a:pt x="1354747" y="1190430"/>
                  <a:pt x="1156182" y="1236662"/>
                </a:cubicBezTo>
                <a:cubicBezTo>
                  <a:pt x="957617" y="1282894"/>
                  <a:pt x="750522" y="1213655"/>
                  <a:pt x="623333" y="1236662"/>
                </a:cubicBezTo>
                <a:cubicBezTo>
                  <a:pt x="496144" y="1259669"/>
                  <a:pt x="293596" y="1187141"/>
                  <a:pt x="0" y="1236662"/>
                </a:cubicBezTo>
                <a:lnTo>
                  <a:pt x="0" y="1236662"/>
                </a:lnTo>
                <a:cubicBezTo>
                  <a:pt x="-51922" y="1126465"/>
                  <a:pt x="17755" y="922039"/>
                  <a:pt x="0" y="752304"/>
                </a:cubicBezTo>
                <a:cubicBezTo>
                  <a:pt x="-17755" y="582569"/>
                  <a:pt x="39325" y="412410"/>
                  <a:pt x="0" y="206114"/>
                </a:cubicBezTo>
                <a:cubicBezTo>
                  <a:pt x="-13646" y="99848"/>
                  <a:pt x="100875" y="-6380"/>
                  <a:pt x="20611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>
            <a:noFill/>
            <a:extLst>
              <a:ext uri="{C807C97D-BFC1-408E-A445-0C87EB9F89A2}">
                <ask:lineSketchStyleProps xmlns:ask="http://schemas.microsoft.com/office/drawing/2018/sketchyshapes" sd="349410180">
                  <a:prstGeom prst="round2Diag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>
              <a:defRPr sz="26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ctr"/>
            <a:r>
              <a:rPr lang="en-US" sz="2000"/>
              <a:t>From raw information to produce actionable insights and actions</a:t>
            </a:r>
            <a:endParaRPr lang="nl-BE" sz="2000"/>
          </a:p>
        </p:txBody>
      </p:sp>
      <p:pic>
        <p:nvPicPr>
          <p:cNvPr id="8" name="Picture 2" descr="Goals - Free business icons">
            <a:extLst>
              <a:ext uri="{FF2B5EF4-FFF2-40B4-BE49-F238E27FC236}">
                <a16:creationId xmlns:a16="http://schemas.microsoft.com/office/drawing/2014/main" id="{1F73384A-7393-6B33-3B9C-DF9D9614F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657367" y="1315441"/>
            <a:ext cx="751579" cy="751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xclamation mark icon attention sign symbol warning alert icon | Premium  Vector">
            <a:extLst>
              <a:ext uri="{FF2B5EF4-FFF2-40B4-BE49-F238E27FC236}">
                <a16:creationId xmlns:a16="http://schemas.microsoft.com/office/drawing/2014/main" id="{C5564E7A-42A4-1E40-6590-92F0FE23D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89" y="3835649"/>
            <a:ext cx="889289" cy="88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80177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VITO 2022">
      <a:dk1>
        <a:srgbClr val="000000"/>
      </a:dk1>
      <a:lt1>
        <a:srgbClr val="FFFFFF"/>
      </a:lt1>
      <a:dk2>
        <a:srgbClr val="788EFE"/>
      </a:dk2>
      <a:lt2>
        <a:srgbClr val="E7E6E6"/>
      </a:lt2>
      <a:accent1>
        <a:srgbClr val="002E56"/>
      </a:accent1>
      <a:accent2>
        <a:srgbClr val="E72C43"/>
      </a:accent2>
      <a:accent3>
        <a:srgbClr val="FF6700"/>
      </a:accent3>
      <a:accent4>
        <a:srgbClr val="F9CB1F"/>
      </a:accent4>
      <a:accent5>
        <a:srgbClr val="41D9F9"/>
      </a:accent5>
      <a:accent6>
        <a:srgbClr val="15EA75"/>
      </a:accent6>
      <a:hlink>
        <a:srgbClr val="788EFE"/>
      </a:hlink>
      <a:folHlink>
        <a:srgbClr val="969597"/>
      </a:folHlink>
    </a:clrScheme>
    <a:fontScheme name="VITO_202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1DFF9"/>
        </a:solidFill>
        <a:ln>
          <a:noFill/>
        </a:ln>
      </a:spPr>
      <a:bodyPr rtlCol="0" anchor="ctr"/>
      <a:lstStyle>
        <a:defPPr algn="ctr">
          <a:spcBef>
            <a:spcPts val="600"/>
          </a:spcBef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A7262BBA-8606-4CCE-A8E5-9DBC9A7A36B3}" vid="{F85BAE7B-60FF-454A-A09C-1B6D9412DB91}"/>
    </a:ext>
  </a:extLst>
</a:theme>
</file>

<file path=ppt/theme/theme2.xml><?xml version="1.0" encoding="utf-8"?>
<a:theme xmlns:a="http://schemas.openxmlformats.org/drawingml/2006/main" name="4_Default Theme">
  <a:themeElements>
    <a:clrScheme name="VITO 2022">
      <a:dk1>
        <a:srgbClr val="000000"/>
      </a:dk1>
      <a:lt1>
        <a:srgbClr val="FFFFFF"/>
      </a:lt1>
      <a:dk2>
        <a:srgbClr val="788EFE"/>
      </a:dk2>
      <a:lt2>
        <a:srgbClr val="E7E6E6"/>
      </a:lt2>
      <a:accent1>
        <a:srgbClr val="002E56"/>
      </a:accent1>
      <a:accent2>
        <a:srgbClr val="E72C43"/>
      </a:accent2>
      <a:accent3>
        <a:srgbClr val="FF6700"/>
      </a:accent3>
      <a:accent4>
        <a:srgbClr val="F9CB1F"/>
      </a:accent4>
      <a:accent5>
        <a:srgbClr val="41D9F9"/>
      </a:accent5>
      <a:accent6>
        <a:srgbClr val="15EA75"/>
      </a:accent6>
      <a:hlink>
        <a:srgbClr val="788EFE"/>
      </a:hlink>
      <a:folHlink>
        <a:srgbClr val="969597"/>
      </a:folHlink>
    </a:clrScheme>
    <a:fontScheme name="VITO_202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1DFF9"/>
        </a:solidFill>
        <a:ln>
          <a:noFill/>
        </a:ln>
      </a:spPr>
      <a:bodyPr rtlCol="0" anchor="ctr"/>
      <a:lstStyle>
        <a:defPPr algn="ctr">
          <a:spcBef>
            <a:spcPts val="600"/>
          </a:spcBef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A7262BBA-8606-4CCE-A8E5-9DBC9A7A36B3}" vid="{F85BAE7B-60FF-454A-A09C-1B6D9412DB91}"/>
    </a:ext>
  </a:extLst>
</a:theme>
</file>

<file path=ppt/theme/theme3.xml><?xml version="1.0" encoding="utf-8"?>
<a:theme xmlns:a="http://schemas.openxmlformats.org/drawingml/2006/main" name="3_Vito Theme">
  <a:themeElements>
    <a:clrScheme name="VIT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E56"/>
      </a:accent1>
      <a:accent2>
        <a:srgbClr val="E72C43"/>
      </a:accent2>
      <a:accent3>
        <a:srgbClr val="FF6700"/>
      </a:accent3>
      <a:accent4>
        <a:srgbClr val="F9CB1F"/>
      </a:accent4>
      <a:accent5>
        <a:srgbClr val="41DFF9"/>
      </a:accent5>
      <a:accent6>
        <a:srgbClr val="15EA75"/>
      </a:accent6>
      <a:hlink>
        <a:srgbClr val="788EFE"/>
      </a:hlink>
      <a:folHlink>
        <a:srgbClr val="9695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1DFF9"/>
        </a:solidFill>
        <a:ln>
          <a:noFill/>
        </a:ln>
      </a:spPr>
      <a:bodyPr rtlCol="0" anchor="ctr"/>
      <a:lstStyle>
        <a:defPPr algn="ctr">
          <a:spcBef>
            <a:spcPts val="600"/>
          </a:spcBef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spcBef>
            <a:spcPts val="600"/>
          </a:spcBef>
          <a:defRPr dirty="0" err="1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Vito_2022.potx" id="{E06C6E6F-B6A6-4F01-BDAE-BE86DF4260D1}" vid="{EF658A85-058D-4AF3-BD19-EC07F3DE8274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1c88da1-8d4c-4190-ac7f-b67e012e714f" xsi:nil="true"/>
    <lcf76f155ced4ddcb4097134ff3c332f xmlns="7cfe4265-fd8a-442f-a8a0-f45ea8ab101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28D556207D5A41B083CF2E0F733289" ma:contentTypeVersion="14" ma:contentTypeDescription="Create a new document." ma:contentTypeScope="" ma:versionID="659b1f0b8e237a91b0ef65e27fdfbdc7">
  <xsd:schema xmlns:xsd="http://www.w3.org/2001/XMLSchema" xmlns:xs="http://www.w3.org/2001/XMLSchema" xmlns:p="http://schemas.microsoft.com/office/2006/metadata/properties" xmlns:ns2="7cfe4265-fd8a-442f-a8a0-f45ea8ab101f" xmlns:ns3="f1c88da1-8d4c-4190-ac7f-b67e012e714f" targetNamespace="http://schemas.microsoft.com/office/2006/metadata/properties" ma:root="true" ma:fieldsID="92a924df071aa6c857fa87d909121880" ns2:_="" ns3:_="">
    <xsd:import namespace="7cfe4265-fd8a-442f-a8a0-f45ea8ab101f"/>
    <xsd:import namespace="f1c88da1-8d4c-4190-ac7f-b67e012e71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fe4265-fd8a-442f-a8a0-f45ea8ab10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c20e29d-4d9b-411e-9260-307e9281c9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c88da1-8d4c-4190-ac7f-b67e012e714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6e6dd8c-057c-4e84-85fb-a0d9cbe828c6}" ma:internalName="TaxCatchAll" ma:showField="CatchAllData" ma:web="f1c88da1-8d4c-4190-ac7f-b67e012e71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9CFED9-247C-49A6-AB15-80EFB81C2CB8}">
  <ds:schemaRefs>
    <ds:schemaRef ds:uri="7cfe4265-fd8a-442f-a8a0-f45ea8ab101f"/>
    <ds:schemaRef ds:uri="f1c88da1-8d4c-4190-ac7f-b67e012e714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4A2D752-E8A6-4DB4-8BB0-084295FE439F}">
  <ds:schemaRefs>
    <ds:schemaRef ds:uri="7cfe4265-fd8a-442f-a8a0-f45ea8ab101f"/>
    <ds:schemaRef ds:uri="f1c88da1-8d4c-4190-ac7f-b67e012e714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4E193E6-2A6F-43BF-9369-0201C34E6AC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e2777ed-8237-4ab9-9278-2c144d6f6da3}" enabled="0" method="" siteId="{9e2777ed-8237-4ab9-9278-2c144d6f6da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1259</Words>
  <Application>Microsoft Office PowerPoint</Application>
  <PresentationFormat>Widescreen</PresentationFormat>
  <Paragraphs>215</Paragraphs>
  <Slides>29</Slides>
  <Notes>21</Notes>
  <HiddenSlides>2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Aptos</vt:lpstr>
      <vt:lpstr>Arial</vt:lpstr>
      <vt:lpstr>Arial,Sans-Serif</vt:lpstr>
      <vt:lpstr>Avenir Next LT Pro Demi</vt:lpstr>
      <vt:lpstr>Calibri</vt:lpstr>
      <vt:lpstr>Cera Pro</vt:lpstr>
      <vt:lpstr>Courier New</vt:lpstr>
      <vt:lpstr>Helvetica Neue</vt:lpstr>
      <vt:lpstr>ScalaSansPro</vt:lpstr>
      <vt:lpstr>System Font Regular</vt:lpstr>
      <vt:lpstr>Wingdings</vt:lpstr>
      <vt:lpstr>Default Theme</vt:lpstr>
      <vt:lpstr>4_Default Theme</vt:lpstr>
      <vt:lpstr>3_Vito Theme</vt:lpstr>
      <vt:lpstr>Hydrological monitoring: Towards trustworthy Data </vt:lpstr>
      <vt:lpstr>PowerPoint Presentation</vt:lpstr>
      <vt:lpstr>Data in the Water sector</vt:lpstr>
      <vt:lpstr>Big challenges and drivers</vt:lpstr>
      <vt:lpstr>Big challenges and drivers</vt:lpstr>
      <vt:lpstr>Big challenges and drivers</vt:lpstr>
      <vt:lpstr>Big challenges and drivers</vt:lpstr>
      <vt:lpstr>Big challenges and drivers</vt:lpstr>
      <vt:lpstr>Big challenges and drivers</vt:lpstr>
      <vt:lpstr>Big challenges and drivers</vt:lpstr>
      <vt:lpstr>From unstructured to structure data</vt:lpstr>
      <vt:lpstr>Data sources</vt:lpstr>
      <vt:lpstr>The solution … Linked data</vt:lpstr>
      <vt:lpstr>What if the data we have is not Linked Data?</vt:lpstr>
      <vt:lpstr>What we did to improve upon traditional linked data</vt:lpstr>
      <vt:lpstr>What we did to improve upon traditional linked data</vt:lpstr>
      <vt:lpstr>How to consume linked data</vt:lpstr>
      <vt:lpstr>Case Studies</vt:lpstr>
      <vt:lpstr>Dessel–Kwaadmechelen canal </vt:lpstr>
      <vt:lpstr>Dessel–Kwaadmechelen canal use case</vt:lpstr>
      <vt:lpstr>Dessel–Kwaadmechelen canal usecase</vt:lpstr>
      <vt:lpstr>Gent-Terneuzen Canal</vt:lpstr>
      <vt:lpstr>Gent-Terneuzen Canal use case</vt:lpstr>
      <vt:lpstr>Gent-Terneuzen Canal use case</vt:lpstr>
      <vt:lpstr>Gent-Terneuzen Canal use case</vt:lpstr>
      <vt:lpstr>What we learned from the use cases</vt:lpstr>
      <vt:lpstr>Flemish smart data space</vt:lpstr>
      <vt:lpstr>Take home message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Karen Vanderstraeten</dc:creator>
  <cp:lastModifiedBy>Shehab Ayman</cp:lastModifiedBy>
  <cp:revision>2</cp:revision>
  <dcterms:created xsi:type="dcterms:W3CDTF">2025-10-17T10:14:15Z</dcterms:created>
  <dcterms:modified xsi:type="dcterms:W3CDTF">2026-04-20T12:08:07Z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0x010100E028D556207D5A41B083CF2E0F733289</vt:lpwstr>
  </property>
  <property fmtid="{D5CDD505-2E9C-101B-9397-08002B2CF9AE}" pid="3" name="MediaServiceImageTags">
    <vt:lpwstr/>
  </property>
</Properties>
</file>